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9" r:id="rId2"/>
    <p:sldId id="258" r:id="rId3"/>
    <p:sldId id="260" r:id="rId4"/>
    <p:sldId id="262" r:id="rId5"/>
    <p:sldId id="282" r:id="rId6"/>
    <p:sldId id="261" r:id="rId7"/>
    <p:sldId id="283" r:id="rId8"/>
    <p:sldId id="265" r:id="rId9"/>
    <p:sldId id="284" r:id="rId10"/>
    <p:sldId id="270" r:id="rId11"/>
    <p:sldId id="285" r:id="rId12"/>
    <p:sldId id="272" r:id="rId13"/>
    <p:sldId id="286" r:id="rId14"/>
    <p:sldId id="287" r:id="rId15"/>
    <p:sldId id="275" r:id="rId16"/>
    <p:sldId id="288" r:id="rId17"/>
    <p:sldId id="289" r:id="rId18"/>
    <p:sldId id="274" r:id="rId19"/>
  </p:sldIdLst>
  <p:sldSz cx="9906000" cy="6858000" type="A4"/>
  <p:notesSz cx="6858000" cy="9144000"/>
  <p:custDataLst>
    <p:tags r:id="rId22"/>
  </p:custDataLst>
  <p:defaultTextStyle>
    <a:defPPr>
      <a:defRPr lang="en-NZ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E82"/>
    <a:srgbClr val="44858C"/>
    <a:srgbClr val="DAD5B4"/>
    <a:srgbClr val="BDCCC4"/>
    <a:srgbClr val="D9D9D9"/>
    <a:srgbClr val="003696"/>
    <a:srgbClr val="003BA4"/>
    <a:srgbClr val="005696"/>
    <a:srgbClr val="003492"/>
    <a:srgbClr val="8DD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 autoAdjust="0"/>
    <p:restoredTop sz="98164" autoAdjust="0"/>
  </p:normalViewPr>
  <p:slideViewPr>
    <p:cSldViewPr snapToGrid="0" snapToObjects="1">
      <p:cViewPr>
        <p:scale>
          <a:sx n="60" d="100"/>
          <a:sy n="60" d="100"/>
        </p:scale>
        <p:origin x="-2010" y="-74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-35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EC8A6-F7B9-44DF-868F-FBD68ABEF06C}" type="datetimeFigureOut">
              <a:rPr lang="en-NZ" smtClean="0"/>
              <a:t>14/09/2014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52E12-57EE-47E1-A8D9-A95E3812B4F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97905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067B0-EA79-411E-BD8E-1A27C0286D17}" type="datetimeFigureOut">
              <a:rPr lang="en-NZ" smtClean="0"/>
              <a:t>14/09/2014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30203-FFBE-4D87-A316-F3FF49179AC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84447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230203-FFBE-4D87-A316-F3FF49179ACA}" type="slidenum">
              <a:rPr lang="en-NZ" smtClean="0"/>
              <a:t>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44415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5F097-C0FC-4ABB-902F-3E3CB536BD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4763"/>
            <a:ext cx="9945556" cy="625476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pic>
        <p:nvPicPr>
          <p:cNvPr id="9" name="Picture 2" descr="Castalia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70" y="1261376"/>
            <a:ext cx="2359554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" y="5892800"/>
            <a:ext cx="9924918" cy="977900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2400" i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" y="3028951"/>
            <a:ext cx="9924918" cy="1368425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2"/>
          </p:nvPr>
        </p:nvSpPr>
        <p:spPr>
          <a:xfrm>
            <a:off x="1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3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2488540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7465618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4977079" y="4397376"/>
            <a:ext cx="2488539" cy="149542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0" hasCustomPrompt="1"/>
          </p:nvPr>
        </p:nvSpPr>
        <p:spPr>
          <a:xfrm>
            <a:off x="322028" y="3377325"/>
            <a:ext cx="9312246" cy="622300"/>
          </a:xfrm>
        </p:spPr>
        <p:txBody>
          <a:bodyPr>
            <a:normAutofit/>
          </a:bodyPr>
          <a:lstStyle>
            <a:lvl1pPr marL="0" indent="0" algn="r">
              <a:buNone/>
              <a:defRPr sz="3200" b="1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[Title]</a:t>
            </a:r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1" hasCustomPrompt="1"/>
          </p:nvPr>
        </p:nvSpPr>
        <p:spPr>
          <a:xfrm>
            <a:off x="2825618" y="6029070"/>
            <a:ext cx="6808655" cy="622300"/>
          </a:xfrm>
        </p:spPr>
        <p:txBody>
          <a:bodyPr>
            <a:normAutofit/>
          </a:bodyPr>
          <a:lstStyle>
            <a:lvl1pPr marL="0" indent="0" algn="r">
              <a:buNone/>
              <a:defRPr sz="2400" b="0" i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[Presenter], [Month Year]</a:t>
            </a:r>
          </a:p>
        </p:txBody>
      </p:sp>
    </p:spTree>
    <p:extLst>
      <p:ext uri="{BB962C8B-B14F-4D97-AF65-F5344CB8AC3E}">
        <p14:creationId xmlns:p14="http://schemas.microsoft.com/office/powerpoint/2010/main" val="159942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" y="26831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40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393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411" y="6372267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817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6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9" name="Text Placeholder 28"/>
          <p:cNvSpPr>
            <a:spLocks noGrp="1"/>
          </p:cNvSpPr>
          <p:nvPr>
            <p:ph type="body" sz="quarter" idx="10" hasCustomPrompt="1"/>
          </p:nvPr>
        </p:nvSpPr>
        <p:spPr>
          <a:xfrm>
            <a:off x="1027564" y="2238229"/>
            <a:ext cx="7850873" cy="1897039"/>
          </a:xfrm>
          <a:solidFill>
            <a:schemeClr val="bg1">
              <a:alpha val="45000"/>
            </a:schemeClr>
          </a:solidFill>
        </p:spPr>
        <p:txBody>
          <a:bodyPr anchor="b">
            <a:normAutofit/>
          </a:bodyPr>
          <a:lstStyle>
            <a:lvl1pPr marL="0" indent="0" algn="l">
              <a:buNone/>
              <a:defRPr sz="4800" b="1" i="1" cap="all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[presentation title]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27564" y="4135269"/>
            <a:ext cx="7850873" cy="1201003"/>
          </a:xfrm>
          <a:solidFill>
            <a:schemeClr val="bg1">
              <a:alpha val="21000"/>
            </a:schemeClr>
          </a:solidFill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NZ" dirty="0" smtClean="0"/>
              <a:t>[Presenter Name/ Client/ Date]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6" y="405521"/>
            <a:ext cx="2571677" cy="10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1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/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7079" y="0"/>
            <a:ext cx="1127235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1192348" y="0"/>
            <a:ext cx="49529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4367368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7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812985" y="489325"/>
            <a:ext cx="6990277" cy="787384"/>
          </a:xfrm>
          <a:noFill/>
        </p:spPr>
        <p:txBody>
          <a:bodyPr anchor="ctr" anchorCtr="0"/>
          <a:lstStyle>
            <a:lvl1pPr algn="l">
              <a:defRPr sz="2800" b="1" i="1" cap="all">
                <a:solidFill>
                  <a:srgbClr val="2A2A7E"/>
                </a:solidFill>
              </a:defRPr>
            </a:lvl1pPr>
          </a:lstStyle>
          <a:p>
            <a:r>
              <a:rPr lang="en-US" dirty="0" smtClean="0"/>
              <a:t>[contents/Section Heading]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812660" y="1692276"/>
            <a:ext cx="6990954" cy="4094163"/>
          </a:xfrm>
          <a:effectLst/>
        </p:spPr>
        <p:txBody>
          <a:bodyPr/>
          <a:lstStyle>
            <a:lvl1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 sz="2000"/>
            </a:lvl1pPr>
          </a:lstStyle>
          <a:p>
            <a:pPr marL="285750" indent="-285750">
              <a:buFont typeface="Arial" pitchFamily="34" charset="0"/>
              <a:buChar char="•"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  <a:p>
            <a:pPr marL="285750" marR="0" indent="-28575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NZ" sz="2000" dirty="0" smtClean="0">
                <a:solidFill>
                  <a:srgbClr val="002060"/>
                </a:solidFill>
              </a:rPr>
              <a:t>[Enter</a:t>
            </a:r>
            <a:r>
              <a:rPr lang="en-NZ" sz="2000" baseline="0" dirty="0" smtClean="0">
                <a:solidFill>
                  <a:srgbClr val="002060"/>
                </a:solidFill>
              </a:rPr>
              <a:t> subtitles for the section]</a:t>
            </a:r>
          </a:p>
        </p:txBody>
      </p:sp>
    </p:spTree>
    <p:extLst>
      <p:ext uri="{BB962C8B-B14F-4D97-AF65-F5344CB8AC3E}">
        <p14:creationId xmlns:p14="http://schemas.microsoft.com/office/powerpoint/2010/main" val="3874129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ignpost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12985" y="489325"/>
            <a:ext cx="6990277" cy="787384"/>
          </a:xfrm>
          <a:noFill/>
        </p:spPr>
        <p:txBody>
          <a:bodyPr anchor="ctr" anchorCtr="0"/>
          <a:lstStyle>
            <a:lvl1pPr algn="l">
              <a:defRPr sz="2800" b="1" i="1" cap="all">
                <a:solidFill>
                  <a:srgbClr val="2A2A7E"/>
                </a:solidFill>
              </a:defRPr>
            </a:lvl1pPr>
          </a:lstStyle>
          <a:p>
            <a:r>
              <a:rPr lang="en-US" dirty="0" smtClean="0"/>
              <a:t>[contents/Section Heading]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17079" y="0"/>
            <a:ext cx="1127235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1192348" y="0"/>
            <a:ext cx="49529" cy="6858000"/>
          </a:xfrm>
          <a:prstGeom prst="rect">
            <a:avLst/>
          </a:prstGeom>
          <a:gradFill flip="none" rotWithShape="1">
            <a:gsLst>
              <a:gs pos="88000">
                <a:srgbClr val="39599C"/>
              </a:gs>
              <a:gs pos="45000">
                <a:srgbClr val="31418D"/>
              </a:gs>
              <a:gs pos="0">
                <a:srgbClr val="2A2A7E"/>
              </a:gs>
              <a:gs pos="100000">
                <a:srgbClr val="4172AD"/>
              </a:gs>
            </a:gsLst>
            <a:lin ang="2700000" scaled="1"/>
            <a:tileRect/>
          </a:gradFill>
          <a:ln w="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>
              <a:ln>
                <a:noFill/>
              </a:ln>
              <a:solidFill>
                <a:srgbClr val="2A2A7E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4367368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9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1812660" y="1801814"/>
            <a:ext cx="6990954" cy="3957637"/>
          </a:xfrm>
        </p:spPr>
        <p:txBody>
          <a:bodyPr/>
          <a:lstStyle>
            <a:lvl1pPr>
              <a:defRPr sz="2000" baseline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NZ" dirty="0" smtClean="0"/>
              <a:t>[Enter subheadings in grey and current section heading in blue]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1767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14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388" y="6372225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631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351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3481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(sim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pic>
        <p:nvPicPr>
          <p:cNvPr id="5" name="Picture 2" descr="Castalia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69" y="6127143"/>
            <a:ext cx="134831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249371" y="392114"/>
            <a:ext cx="9439936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Contact Us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1801096" y="6282045"/>
            <a:ext cx="7720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Z" sz="1600" b="1" dirty="0" smtClean="0">
                <a:solidFill>
                  <a:srgbClr val="002060"/>
                </a:solidFill>
              </a:rPr>
              <a:t>Paris   •   Sydney</a:t>
            </a:r>
            <a:r>
              <a:rPr lang="en-NZ" sz="1600" b="1" baseline="0" dirty="0" smtClean="0">
                <a:solidFill>
                  <a:srgbClr val="002060"/>
                </a:solidFill>
              </a:rPr>
              <a:t>   </a:t>
            </a:r>
            <a:r>
              <a:rPr lang="en-NZ" sz="1600" b="1" dirty="0" smtClean="0">
                <a:solidFill>
                  <a:srgbClr val="002060"/>
                </a:solidFill>
              </a:rPr>
              <a:t>•   Wellington   •   Washington, DC.   •   New York   •   Bogotá    </a:t>
            </a:r>
            <a:endParaRPr lang="en-NZ" sz="1600" b="1" dirty="0">
              <a:solidFill>
                <a:srgbClr val="002060"/>
              </a:solidFill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2038848" y="1518527"/>
            <a:ext cx="5802577" cy="4030935"/>
          </a:xfrm>
        </p:spPr>
        <p:txBody>
          <a:bodyPr wrap="square" anchor="ctr"/>
          <a:lstStyle>
            <a:lvl1pPr marL="0" indent="0" algn="ctr">
              <a:buNone/>
              <a:defRPr sz="2000" b="0" i="0" baseline="0"/>
            </a:lvl1pPr>
            <a:lvl2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sz="1600" b="0" baseline="0">
                <a:solidFill>
                  <a:srgbClr val="002060"/>
                </a:solidFill>
                <a:latin typeface="+mn-lt"/>
              </a:defRPr>
            </a:lvl2pPr>
            <a:lvl3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/>
            </a:lvl3pPr>
            <a:lvl4pPr marL="1371600" indent="0" algn="ctr">
              <a:buNone/>
              <a:defRPr/>
            </a:lvl4pPr>
            <a:lvl5pPr marL="0" indent="0" algn="ctr">
              <a:lnSpc>
                <a:spcPct val="100000"/>
              </a:lnSpc>
              <a:buNone/>
              <a:defRPr sz="1400"/>
            </a:lvl5pPr>
          </a:lstStyle>
          <a:p>
            <a:pPr marL="0" marR="0" lvl="1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[Main Contact Name]</a:t>
            </a:r>
            <a:br>
              <a:rPr lang="en-US" dirty="0" smtClean="0"/>
            </a:br>
            <a:r>
              <a:rPr lang="en-US" dirty="0" smtClean="0"/>
              <a:t>[Title]</a:t>
            </a:r>
            <a:br>
              <a:rPr lang="en-US" dirty="0" smtClean="0"/>
            </a:br>
            <a:r>
              <a:rPr lang="en-US" dirty="0" smtClean="0"/>
              <a:t>Castalia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[Phone Number]</a:t>
            </a:r>
            <a:br>
              <a:rPr lang="en-US" dirty="0" smtClean="0"/>
            </a:br>
            <a:r>
              <a:rPr lang="en-US" dirty="0" smtClean="0"/>
              <a:t>[Mobile Number]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[email address]</a:t>
            </a:r>
            <a:br>
              <a:rPr lang="en-US" dirty="0" smtClean="0"/>
            </a:br>
            <a:r>
              <a:rPr lang="en-US" dirty="0" err="1" smtClean="0"/>
              <a:t>www.castalia-advisors.com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0355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(detail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20639" y="5524501"/>
            <a:ext cx="9941100" cy="1368425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16" name="Rectangle 15"/>
          <p:cNvSpPr/>
          <p:nvPr/>
        </p:nvSpPr>
        <p:spPr>
          <a:xfrm>
            <a:off x="1" y="268289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249371" y="392114"/>
            <a:ext cx="9439936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Contact Us</a:t>
            </a:r>
          </a:p>
        </p:txBody>
      </p:sp>
      <p:sp>
        <p:nvSpPr>
          <p:cNvPr id="22" name="Text Placeholder 1"/>
          <p:cNvSpPr txBox="1">
            <a:spLocks/>
          </p:cNvSpPr>
          <p:nvPr userDrawn="1"/>
        </p:nvSpPr>
        <p:spPr bwMode="auto">
          <a:xfrm>
            <a:off x="3320892" y="5538471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Wellington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Level 2, 88 The Terrace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PO Box 10-225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Wellington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New Zealand</a:t>
            </a:r>
          </a:p>
        </p:txBody>
      </p:sp>
      <p:sp>
        <p:nvSpPr>
          <p:cNvPr id="23" name="Text Placeholder 1"/>
          <p:cNvSpPr txBox="1">
            <a:spLocks/>
          </p:cNvSpPr>
          <p:nvPr userDrawn="1"/>
        </p:nvSpPr>
        <p:spPr bwMode="auto">
          <a:xfrm>
            <a:off x="1685023" y="5531675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Sydney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36 -38 Young Street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Sydney, NSW 2000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Australia</a:t>
            </a:r>
          </a:p>
        </p:txBody>
      </p:sp>
      <p:sp>
        <p:nvSpPr>
          <p:cNvPr id="24" name="Text Placeholder 1"/>
          <p:cNvSpPr txBox="1">
            <a:spLocks/>
          </p:cNvSpPr>
          <p:nvPr userDrawn="1"/>
        </p:nvSpPr>
        <p:spPr bwMode="auto">
          <a:xfrm>
            <a:off x="4967558" y="5531675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Washington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1747 Pennsylvania Ave NW Suite 1200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Washington DC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20006, USA</a:t>
            </a:r>
          </a:p>
        </p:txBody>
      </p:sp>
      <p:sp>
        <p:nvSpPr>
          <p:cNvPr id="25" name="Text Placeholder 1"/>
          <p:cNvSpPr txBox="1">
            <a:spLocks/>
          </p:cNvSpPr>
          <p:nvPr userDrawn="1"/>
        </p:nvSpPr>
        <p:spPr bwMode="auto">
          <a:xfrm>
            <a:off x="6616292" y="5535198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New York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200 Park Avenue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Suite 1744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New York, NY 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10166, USA</a:t>
            </a:r>
          </a:p>
        </p:txBody>
      </p:sp>
      <p:sp>
        <p:nvSpPr>
          <p:cNvPr id="26" name="Text Placeholder 1"/>
          <p:cNvSpPr txBox="1">
            <a:spLocks/>
          </p:cNvSpPr>
          <p:nvPr userDrawn="1"/>
        </p:nvSpPr>
        <p:spPr bwMode="auto">
          <a:xfrm>
            <a:off x="8252161" y="5535198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_tradnl" sz="1400" b="1" noProof="0" dirty="0" smtClean="0">
                <a:solidFill>
                  <a:schemeClr val="bg1"/>
                </a:solidFill>
              </a:rPr>
              <a:t>Bogotá</a:t>
            </a:r>
            <a:endParaRPr lang="es-ES_tradnl" sz="1100" b="1" noProof="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Carrera 7 No. 99-53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Torre 1, Oficina 1424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Bogotá</a:t>
            </a:r>
          </a:p>
          <a:p>
            <a:pPr marL="0" indent="0" algn="ctr">
              <a:buFont typeface="Arial" pitchFamily="34" charset="0"/>
              <a:buNone/>
            </a:pPr>
            <a:r>
              <a:rPr lang="es-ES_tradnl" sz="900" noProof="0" dirty="0" smtClean="0">
                <a:solidFill>
                  <a:schemeClr val="bg1"/>
                </a:solidFill>
              </a:rPr>
              <a:t>Colombia</a:t>
            </a:r>
            <a:endParaRPr lang="es-ES_tradnl" sz="900" noProof="0" dirty="0">
              <a:solidFill>
                <a:schemeClr val="bg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2038848" y="1187451"/>
            <a:ext cx="5802577" cy="4030935"/>
          </a:xfrm>
        </p:spPr>
        <p:txBody>
          <a:bodyPr wrap="square" anchor="ctr"/>
          <a:lstStyle>
            <a:lvl1pPr marL="0" indent="0" algn="ctr">
              <a:buNone/>
              <a:defRPr sz="2000" b="0" i="0" baseline="0"/>
            </a:lvl1pPr>
            <a:lvl2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sz="1600" b="0" baseline="0">
                <a:solidFill>
                  <a:srgbClr val="002060"/>
                </a:solidFill>
                <a:latin typeface="+mn-lt"/>
              </a:defRPr>
            </a:lvl2pPr>
            <a:lvl3pPr marL="0" marR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/>
            </a:lvl3pPr>
            <a:lvl4pPr marL="1371600" indent="0" algn="ctr">
              <a:buNone/>
              <a:defRPr/>
            </a:lvl4pPr>
            <a:lvl5pPr marL="0" indent="0" algn="ctr">
              <a:lnSpc>
                <a:spcPct val="100000"/>
              </a:lnSpc>
              <a:buNone/>
              <a:defRPr sz="1400"/>
            </a:lvl5pPr>
          </a:lstStyle>
          <a:p>
            <a:pPr marL="0" marR="0" lvl="1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[Main Contact Name]</a:t>
            </a:r>
            <a:br>
              <a:rPr lang="en-US" dirty="0" smtClean="0"/>
            </a:br>
            <a:r>
              <a:rPr lang="en-US" dirty="0" smtClean="0"/>
              <a:t>[Title]</a:t>
            </a:r>
            <a:br>
              <a:rPr lang="en-US" dirty="0" smtClean="0"/>
            </a:br>
            <a:r>
              <a:rPr lang="en-US" dirty="0" smtClean="0"/>
              <a:t>Castalia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>[Address details]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[Phone Number]</a:t>
            </a:r>
            <a:br>
              <a:rPr lang="en-US" dirty="0" smtClean="0"/>
            </a:br>
            <a:r>
              <a:rPr lang="en-US" dirty="0" smtClean="0"/>
              <a:t>[Mobile Number]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[email address]</a:t>
            </a:r>
            <a:br>
              <a:rPr lang="en-US" dirty="0" smtClean="0"/>
            </a:br>
            <a:r>
              <a:rPr lang="en-US" dirty="0" err="1" smtClean="0"/>
              <a:t>www.castalia-advisors.com</a:t>
            </a:r>
            <a:endParaRPr lang="en-US" dirty="0" smtClean="0"/>
          </a:p>
        </p:txBody>
      </p:sp>
      <p:sp>
        <p:nvSpPr>
          <p:cNvPr id="29" name="Text Placeholder 1"/>
          <p:cNvSpPr txBox="1">
            <a:spLocks/>
          </p:cNvSpPr>
          <p:nvPr userDrawn="1"/>
        </p:nvSpPr>
        <p:spPr bwMode="auto">
          <a:xfrm>
            <a:off x="74883" y="5531644"/>
            <a:ext cx="161014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2A2A7E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000" b="0" kern="1200" baseline="0">
                <a:solidFill>
                  <a:schemeClr val="bg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2A2A7E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NZ" sz="1400" b="1" dirty="0" smtClean="0">
                <a:solidFill>
                  <a:schemeClr val="bg1"/>
                </a:solidFill>
              </a:rPr>
              <a:t>Paris</a:t>
            </a:r>
            <a:endParaRPr lang="en-NZ" sz="1100" b="1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7</a:t>
            </a:r>
            <a:r>
              <a:rPr lang="en-NZ" sz="900" baseline="0" dirty="0" smtClean="0">
                <a:solidFill>
                  <a:schemeClr val="bg1"/>
                </a:solidFill>
              </a:rPr>
              <a:t> Rue Claude </a:t>
            </a:r>
            <a:r>
              <a:rPr lang="en-NZ" sz="900" baseline="0" dirty="0" err="1" smtClean="0">
                <a:solidFill>
                  <a:schemeClr val="bg1"/>
                </a:solidFill>
              </a:rPr>
              <a:t>Chahu</a:t>
            </a:r>
            <a:endParaRPr lang="en-NZ" sz="900" baseline="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75116 Paris</a:t>
            </a:r>
          </a:p>
          <a:p>
            <a:pPr marL="0" indent="0" algn="ctr">
              <a:buFont typeface="Arial" pitchFamily="34" charset="0"/>
              <a:buNone/>
            </a:pPr>
            <a:r>
              <a:rPr lang="en-NZ" sz="900" dirty="0" smtClean="0">
                <a:solidFill>
                  <a:schemeClr val="bg1"/>
                </a:solidFill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3360645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" y="268303"/>
            <a:ext cx="9924918" cy="750887"/>
          </a:xfrm>
          <a:prstGeom prst="rect">
            <a:avLst/>
          </a:prstGeom>
          <a:gradFill flip="none" rotWithShape="1">
            <a:gsLst>
              <a:gs pos="0">
                <a:srgbClr val="2A2A7E"/>
              </a:gs>
              <a:gs pos="100000">
                <a:srgbClr val="4172A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NZ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>
            <a:lvl1pPr marL="457200" indent="-457200">
              <a:buSzPct val="100000"/>
              <a:buFont typeface="Wingdings" charset="2"/>
              <a:buChar char="§"/>
              <a:defRPr sz="2400">
                <a:solidFill>
                  <a:srgbClr val="002060"/>
                </a:solidFill>
              </a:defRPr>
            </a:lvl1pPr>
            <a:lvl2pPr marL="914400" indent="-457200">
              <a:buFont typeface="Lucida Grande"/>
              <a:buChar char="­"/>
              <a:defRPr sz="2000">
                <a:solidFill>
                  <a:srgbClr val="002060"/>
                </a:solidFill>
              </a:defRPr>
            </a:lvl2pPr>
            <a:lvl3pPr marL="1143000" indent="-228600">
              <a:buFont typeface="Arial"/>
              <a:buChar char="•"/>
              <a:defRPr sz="1800">
                <a:solidFill>
                  <a:srgbClr val="002060"/>
                </a:solidFill>
              </a:defRPr>
            </a:lvl3pPr>
            <a:lvl4pPr marL="1371600" indent="0">
              <a:buFontTx/>
              <a:buNone/>
              <a:defRPr sz="1600">
                <a:solidFill>
                  <a:srgbClr val="002060"/>
                </a:solidFill>
              </a:defRPr>
            </a:lvl4pPr>
            <a:lvl5pPr>
              <a:defRPr>
                <a:solidFill>
                  <a:srgbClr val="2A2A7E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5300" y="392129"/>
            <a:ext cx="8915400" cy="485775"/>
          </a:xfrm>
        </p:spPr>
        <p:txBody>
          <a:bodyPr>
            <a:noAutofit/>
          </a:bodyPr>
          <a:lstStyle>
            <a:lvl1pPr marL="0" indent="0">
              <a:buNone/>
              <a:defRPr sz="2800" b="1" i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>
          <a:xfrm>
            <a:off x="3797300" y="6356479"/>
            <a:ext cx="2311400" cy="365125"/>
          </a:xfrm>
        </p:spPr>
        <p:txBody>
          <a:bodyPr/>
          <a:lstStyle>
            <a:lvl1pPr algn="ctr">
              <a:defRPr b="1"/>
            </a:lvl1pPr>
          </a:lstStyle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I:\Marketing\Logos and biz cards\Logos\Castalialogo Logo Twitter.bmp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13477" r="3357" b="39442"/>
          <a:stretch/>
        </p:blipFill>
        <p:spPr bwMode="auto">
          <a:xfrm>
            <a:off x="8856458" y="6372353"/>
            <a:ext cx="93610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330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90"/>
                </a:solidFill>
              </a:defRPr>
            </a:lvl1pPr>
          </a:lstStyle>
          <a:p>
            <a:fld id="{5E74316C-E23F-428A-8567-06E5DA18F3DA}" type="slidenum">
              <a:rPr lang="en-NZ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10" r:id="rId2"/>
    <p:sldLayoutId id="2147483702" r:id="rId3"/>
    <p:sldLayoutId id="2147483708" r:id="rId4"/>
    <p:sldLayoutId id="2147483691" r:id="rId5"/>
    <p:sldLayoutId id="2147483687" r:id="rId6"/>
    <p:sldLayoutId id="2147483696" r:id="rId7"/>
    <p:sldLayoutId id="2147483697" r:id="rId8"/>
    <p:sldLayoutId id="2147483712" r:id="rId9"/>
    <p:sldLayoutId id="214748371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002060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>
          <a:solidFill>
            <a:srgbClr val="002060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2A2A7E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Alex.Sundakov@castalia-advisors.com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-447040" y="3195915"/>
            <a:ext cx="10195674" cy="622300"/>
          </a:xfrm>
        </p:spPr>
        <p:txBody>
          <a:bodyPr>
            <a:noAutofit/>
          </a:bodyPr>
          <a:lstStyle/>
          <a:p>
            <a:r>
              <a:rPr lang="en-NZ" sz="2800" dirty="0" smtClean="0"/>
              <a:t>Implementation Road Map for National Electrification Program</a:t>
            </a:r>
          </a:p>
          <a:p>
            <a:r>
              <a:rPr lang="en-NZ" sz="2400" dirty="0" smtClean="0">
                <a:solidFill>
                  <a:schemeClr val="accent6"/>
                </a:solidFill>
              </a:rPr>
              <a:t> </a:t>
            </a:r>
            <a:r>
              <a:rPr lang="en-NZ" sz="2400" dirty="0" smtClean="0"/>
              <a:t>Draft Final Recommendations</a:t>
            </a:r>
            <a:endParaRPr lang="en-NZ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Alex Sundakov, September 2014</a:t>
            </a:r>
            <a:endParaRPr lang="en-NZ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096" y="4394200"/>
            <a:ext cx="23368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25" y="4367944"/>
            <a:ext cx="2200275" cy="1575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" b="4387"/>
          <a:stretch/>
        </p:blipFill>
        <p:spPr bwMode="auto">
          <a:xfrm>
            <a:off x="5959366" y="4398032"/>
            <a:ext cx="2017986" cy="154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riddhima.CASTALIA\Dropbox\Myanmar NEP sharebox\from Castalia\Photos - Feb NPD Trip\IMG_076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"/>
          <a:stretch/>
        </p:blipFill>
        <p:spPr bwMode="auto">
          <a:xfrm>
            <a:off x="0" y="4398032"/>
            <a:ext cx="2030277" cy="154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riddhima.CASTALIA\Dropbox\Myanmar NEP sharebox\from Castalia\Photos - Feb NPD Trip\IMG_067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47"/>
          <a:stretch/>
        </p:blipFill>
        <p:spPr bwMode="auto">
          <a:xfrm>
            <a:off x="1971040" y="4392613"/>
            <a:ext cx="1652055" cy="155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2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8" t="26796" r="8146" b="38101"/>
          <a:stretch/>
        </p:blipFill>
        <p:spPr bwMode="auto">
          <a:xfrm>
            <a:off x="1324913" y="2394863"/>
            <a:ext cx="6724003" cy="167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06061" y="357796"/>
            <a:ext cx="9964464" cy="485775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b</a:t>
            </a:r>
            <a:r>
              <a:rPr lang="en-US" dirty="0" smtClean="0"/>
              <a:t>asic </a:t>
            </a:r>
            <a:r>
              <a:rPr lang="en-US" dirty="0"/>
              <a:t>s</a:t>
            </a:r>
            <a:r>
              <a:rPr lang="en-US" dirty="0" smtClean="0"/>
              <a:t>tructure of a sub-franchise </a:t>
            </a:r>
            <a:r>
              <a:rPr lang="en-US" dirty="0"/>
              <a:t>c</a:t>
            </a:r>
            <a:r>
              <a:rPr lang="en-US" dirty="0" smtClean="0"/>
              <a:t>oncession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-384802" y="6478677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9</a:t>
            </a:fld>
            <a:endParaRPr lang="en-NZ" dirty="0"/>
          </a:p>
        </p:txBody>
      </p:sp>
      <p:sp>
        <p:nvSpPr>
          <p:cNvPr id="54" name="Rectangle 53"/>
          <p:cNvSpPr/>
          <p:nvPr/>
        </p:nvSpPr>
        <p:spPr>
          <a:xfrm>
            <a:off x="7598986" y="2238406"/>
            <a:ext cx="2252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34290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Pay  sub-franchise operator  for electricity services</a:t>
            </a:r>
            <a:endParaRPr lang="en-US" sz="1600" dirty="0"/>
          </a:p>
        </p:txBody>
      </p:sp>
      <p:sp>
        <p:nvSpPr>
          <p:cNvPr id="89" name="Rectangle 88"/>
          <p:cNvSpPr/>
          <p:nvPr/>
        </p:nvSpPr>
        <p:spPr>
          <a:xfrm>
            <a:off x="1948859" y="1134395"/>
            <a:ext cx="29233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Constructs MV Lines  (33 kVA and sometimes lower)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Maintains MV lines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Constructs substation with  step-down transformer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995523" y="4072559"/>
            <a:ext cx="1900307" cy="758752"/>
          </a:xfrm>
          <a:prstGeom prst="roundRect">
            <a:avLst/>
          </a:prstGeom>
          <a:solidFill>
            <a:srgbClr val="7990BD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prstClr val="white"/>
                </a:solidFill>
                <a:latin typeface="Calibri"/>
              </a:rPr>
              <a:t>Sub Franchise Operator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899239" y="4877792"/>
            <a:ext cx="40766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Connects to ESE sub-station/transformer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Builds “last mile” low voltage lines (11kVA to 0.4 kVA)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Provides meter approved by MOEP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Operates and maintains line</a:t>
            </a:r>
          </a:p>
          <a:p>
            <a:pPr marL="308610" lvl="0" indent="-285750">
              <a:buSzPct val="76000"/>
              <a:buFont typeface="Wingdings" panose="05000000000000000000" pitchFamily="2" charset="2"/>
              <a:buChar char="§"/>
            </a:pPr>
            <a:r>
              <a:rPr lang="en-US" sz="1600" dirty="0" smtClean="0"/>
              <a:t>Provides meter reading and revenue collection services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96709" y="1291272"/>
            <a:ext cx="1720618" cy="78530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ESE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198514" y="2299262"/>
            <a:ext cx="1461418" cy="72364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 smtClean="0">
                <a:solidFill>
                  <a:schemeClr val="tx2"/>
                </a:solidFill>
                <a:latin typeface="Calibri"/>
              </a:rPr>
              <a:t>Customers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866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2125" y="2027266"/>
            <a:ext cx="891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The process for the implementation of mini-grids should broadly </a:t>
            </a:r>
            <a:r>
              <a:rPr lang="en-US" sz="2800" b="1" dirty="0" smtClean="0">
                <a:solidFill>
                  <a:schemeClr val="accent5"/>
                </a:solidFill>
              </a:rPr>
              <a:t>follow the process for sub-franchising of ESE grid areas</a:t>
            </a:r>
            <a:r>
              <a:rPr lang="en-US" sz="2800" dirty="0" smtClean="0">
                <a:solidFill>
                  <a:schemeClr val="accent5"/>
                </a:solidFill>
              </a:rPr>
              <a:t>: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Decentralized “bottom-up” initiative but through standard processes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Access to finance by developers via two-step loans through banks: on-lending of donor financing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Least-cost subsidy mechanism</a:t>
            </a:r>
          </a:p>
          <a:p>
            <a:pPr marL="457200" lvl="1" indent="0">
              <a:buNone/>
            </a:pPr>
            <a:endParaRPr lang="en-US" sz="1400" dirty="0" smtClean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accent5"/>
                </a:solidFill>
              </a:rPr>
              <a:t>DRD should combine responsibility </a:t>
            </a:r>
            <a:r>
              <a:rPr lang="en-US" dirty="0" smtClean="0">
                <a:solidFill>
                  <a:schemeClr val="tx2"/>
                </a:solidFill>
              </a:rPr>
              <a:t>for household-level off grid systems with responsibility for mini-grids (both permanent and pre-electrification)</a:t>
            </a:r>
          </a:p>
          <a:p>
            <a:pPr lvl="1"/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817" y="392145"/>
            <a:ext cx="9151393" cy="485775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o implement  mini-grids efficiently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797300" y="6492952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10</a:t>
            </a:fld>
            <a:endParaRPr lang="en-NZ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252637" y="1496454"/>
            <a:ext cx="9331325" cy="4876800"/>
          </a:xfrm>
          <a:prstGeom prst="roundRect">
            <a:avLst/>
          </a:prstGeom>
          <a:noFill/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42233" r="8087" b="37641"/>
          <a:stretch/>
        </p:blipFill>
        <p:spPr bwMode="auto">
          <a:xfrm>
            <a:off x="255420" y="1366476"/>
            <a:ext cx="1643230" cy="614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49" y="1165411"/>
            <a:ext cx="841378" cy="794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7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64291" y="197936"/>
            <a:ext cx="9258090" cy="485775"/>
          </a:xfrm>
        </p:spPr>
        <p:txBody>
          <a:bodyPr/>
          <a:lstStyle/>
          <a:p>
            <a:r>
              <a:rPr lang="en-NZ" sz="2600" dirty="0" smtClean="0"/>
              <a:t>Recommended </a:t>
            </a:r>
            <a:r>
              <a:rPr lang="en-NZ" sz="2600" dirty="0"/>
              <a:t>d</a:t>
            </a:r>
            <a:r>
              <a:rPr lang="en-NZ" sz="2600" dirty="0" smtClean="0"/>
              <a:t>ecentralized system for mini-grids adapted to Myanmar</a:t>
            </a:r>
            <a:endParaRPr lang="en-NZ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11</a:t>
            </a:fld>
            <a:endParaRPr lang="en-NZ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129920"/>
              </p:ext>
            </p:extLst>
          </p:nvPr>
        </p:nvGraphicFramePr>
        <p:xfrm>
          <a:off x="264291" y="1145563"/>
          <a:ext cx="9384206" cy="55211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7475"/>
                <a:gridCol w="2112579"/>
                <a:gridCol w="5234152"/>
              </a:tblGrid>
              <a:tr h="325182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Function</a:t>
                      </a:r>
                      <a:endParaRPr lang="en-NZ" sz="16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Who </a:t>
                      </a:r>
                      <a:endParaRPr lang="en-NZ" sz="16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What</a:t>
                      </a:r>
                      <a:r>
                        <a:rPr lang="en-US" sz="1600" baseline="0" dirty="0" smtClean="0">
                          <a:effectLst/>
                          <a:latin typeface="+mj-lt"/>
                        </a:rPr>
                        <a:t> and </a:t>
                      </a:r>
                      <a:r>
                        <a:rPr lang="en-US" sz="1600" dirty="0" smtClean="0">
                          <a:effectLst/>
                          <a:latin typeface="+mj-lt"/>
                        </a:rPr>
                        <a:t>How</a:t>
                      </a:r>
                      <a:r>
                        <a:rPr lang="en-US" sz="1600" dirty="0">
                          <a:effectLst/>
                          <a:latin typeface="+mj-lt"/>
                        </a:rPr>
                        <a:t>?</a:t>
                      </a:r>
                      <a:endParaRPr lang="en-NZ" sz="16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65759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Funding and Financing Support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Union </a:t>
                      </a: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Govt Agency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Various mechanisms possible, from funding feasibility studies, to competitive subsidies to developers/VECs, to offering concessional loans to developers or a combination of all</a:t>
                      </a:r>
                    </a:p>
                  </a:txBody>
                  <a:tcPr marL="53975" marR="53975" marT="17780" marB="17780"/>
                </a:tc>
              </a:tr>
              <a:tr h="1276350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Project Prioritization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Union </a:t>
                      </a: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Govt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, with support from Regional </a:t>
                      </a: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Govt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Linked to priority areas, and electrification targets in each area, but primarily prioritized around the quality of project preparation at local level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781050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Detailed Project Design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Private developers, or </a:t>
                      </a: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developers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contracted by VECs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Need to follow the basic design and construction standards stipulated by the Union Government 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59345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Procurement of Materials, Construction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Private developers, VECs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Not necessary to follow a standard process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59345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Processes, Guidelines and Standard Setting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Union Government Agency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Would provide light handed processes for applying for permits, and potentially regulation of service standards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59345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Performance oversight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Regional Government or local community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If a loan has to be repaid, or a contract between the developer and central Government requires a specific tariff to be charged, may involve some degree of central oversight. If it is self-sustaining less oversight will be needed</a:t>
                      </a:r>
                      <a:endParaRPr lang="en-NZ" sz="1600" dirty="0">
                        <a:solidFill>
                          <a:schemeClr val="tx2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0655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403365" y="1447800"/>
            <a:ext cx="758437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Aft>
                <a:spcPts val="600"/>
              </a:spcAft>
              <a:tabLst>
                <a:tab pos="228600" algn="l"/>
                <a:tab pos="637540" algn="l"/>
              </a:tabLst>
            </a:pPr>
            <a:r>
              <a:rPr lang="en-US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DRD should:</a:t>
            </a:r>
          </a:p>
          <a:p>
            <a:pPr marL="285750" indent="-285750" defTabSz="457200" fontAlgn="base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228600" algn="l"/>
                <a:tab pos="637540" algn="l"/>
              </a:tabLst>
            </a:pP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Provide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financial incentives that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promote cost-recovering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business models to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flourish </a:t>
            </a:r>
          </a:p>
          <a:p>
            <a:pPr marL="285750" indent="-285750" defTabSz="457200" fontAlgn="base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228600" algn="l"/>
                <a:tab pos="637540" algn="l"/>
              </a:tabLst>
            </a:pP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Provide clear guidelines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for entities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that will benefit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from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incentives</a:t>
            </a:r>
            <a:endParaRPr lang="en-US" sz="2400" dirty="0" smtClean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marL="285750" indent="-285750" defTabSz="457200" fontAlgn="base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228600" algn="l"/>
                <a:tab pos="637540" algn="l"/>
              </a:tabLst>
            </a:pP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Encourage scaling up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where </a:t>
            </a:r>
            <a:r>
              <a:rPr lang="en-US" sz="2400" dirty="0" err="1">
                <a:solidFill>
                  <a:srgbClr val="000000"/>
                </a:solidFill>
                <a:ea typeface="MS PGothic" pitchFamily="34" charset="-128"/>
              </a:rPr>
              <a:t>SHS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 is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economical</a:t>
            </a:r>
          </a:p>
          <a:p>
            <a:pPr marL="285750" indent="-285750" defTabSz="457200" fontAlgn="base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228600" algn="l"/>
                <a:tab pos="637540" algn="l"/>
              </a:tabLst>
            </a:pP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Provide training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support/incentives for technicians</a:t>
            </a:r>
          </a:p>
          <a:p>
            <a:pPr marL="285750" indent="-285750" defTabSz="457200" fontAlgn="base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228600" algn="l"/>
                <a:tab pos="637540" algn="l"/>
              </a:tabLst>
            </a:pP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Closely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monitor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program’s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progress </a:t>
            </a:r>
            <a:endParaRPr lang="en-US" sz="2400" dirty="0">
              <a:solidFill>
                <a:srgbClr val="000000"/>
              </a:solidFill>
              <a:ea typeface="Times New Roman"/>
              <a:cs typeface="Times New Roman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1248" y="221039"/>
            <a:ext cx="9451124" cy="485775"/>
          </a:xfrm>
        </p:spPr>
        <p:txBody>
          <a:bodyPr/>
          <a:lstStyle/>
          <a:p>
            <a:r>
              <a:rPr lang="en-US" sz="2500" dirty="0"/>
              <a:t>T</a:t>
            </a:r>
            <a:r>
              <a:rPr lang="en-US" sz="2500" dirty="0" smtClean="0"/>
              <a:t>o ensure efficient and sustainable household and community  level electrification solutions</a:t>
            </a: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-695325" y="6369094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12</a:t>
            </a:fld>
            <a:endParaRPr lang="en-NZ" dirty="0"/>
          </a:p>
        </p:txBody>
      </p:sp>
      <p:sp>
        <p:nvSpPr>
          <p:cNvPr id="27" name="Rounded Rectangle 26"/>
          <p:cNvSpPr/>
          <p:nvPr/>
        </p:nvSpPr>
        <p:spPr bwMode="auto">
          <a:xfrm>
            <a:off x="577851" y="1371625"/>
            <a:ext cx="8915400" cy="3713729"/>
          </a:xfrm>
          <a:prstGeom prst="roundRect">
            <a:avLst/>
          </a:prstGeom>
          <a:noFill/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AutoShape 2" descr="data:image/jpeg;base64,/9j/4AAQSkZJRgABAQAAAQABAAD/2wCEAAkGBwgHBgkIBxEUFgkWGBYZFxcXDRsUFRgeICUWIh8dHx8ZKDQsJB0sIh4TKD0mKSk3MC8uGyU3RDUsQzQtLjcBCgoKDg0OGxAQGy0kHyQ3LCw4LzcsLCw0Nyw1LDQsLi01LCwsNCwsLCwsLCwsNSwsLDQrLDQsLC43LDQsNywuLP/AABEIAKwBAwMBEQACEQEDEQH/xAAcAAEAAgIDAQAAAAAAAAAAAAAABgcFCAIDBAH/xAA6EAEAAQIBCgMGAwcFAAAAAAAAAQIEAwUGERQVUlORktEHITETQVFhcaESMoEIIiNCYrHBQ3KCorL/xAAbAQEAAgMBAQAAAAAAAAAAAAAAAwQBAgYFB//EADIRAQABAgUEAQIFAwQDAAAAAAACAQQVUpHR0gMWU5IRBTESIUFRcRPB4SKBofFCYbH/2gAMAwEAAhEDEQA/AIi519mAAAAAAAAAAAAAAAAAAAAAAAAAAAAAAAAAAAAAAAAAAAAAAAAAAAAAAAAAAAAAAAAAAAAAAAAAAAAAAAAAAAAAAAAAAAAAAAAAAAAAAAAAAAAAAAAAAAAAAAAAAAAAAAAAAAAAAAAAAAAAAAAAAAAAAAAAAAAAAAAAAAAR7blzu0cp7u77XtM09acXzn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jblzu0cp7na9pmnrTid3XuWGkuRty53aOU9zte0zT1pxO7r3LDSXI25c7tHKe52vaZp604nd17lhpLkbcud2jlPc7XtM09acTu69yw0lyNuXO7Rynudr2maetOJ3de5YaS5G3Lndo5T3O17TNPWnE7uvcsNJcmLdI5UAAAAAAAAAAAABLs2vDfObOGKcW3wJw7Wf8AUxf4dMx/TE+dX1iNHzUev9Q6HR/Ktfmv7U/NtSNarAsfAjC9lGv3tXtP6MCNH/afq82f1uvz/ph/y3/pvRX4EZNn8l7jR9cKmWmNdTLRn+nRFcveC+cGT8OrFyZVRcUR7qZ/BX+kVeU813o/V+jOvxP/AEta9Oqur2zusn3NdtfYdeHjx6010TTVH6S9SE4zp8xr80aOhswAAAAAAAAAAAAAAAAAAAAAAAAA54OFiY+LRhYNM1YlUxEREaZmZ9IiI97Fa0pT5qy2A8NfCu1yPhYWU84aIxMpTomnDnRNGF6e731+vn6R93NX31KXUr+Dp/lH/wC/4Sxh8fdaMRERoj0eQkAAAYDOzNDJGddnOBlTDj2sRP4MSnyxKJn3xPLynyWbe66nQl8wr/sxWNKtas881MoZpZWqsr6NOFPnh4kR+7XT8Y+E/GPWOTq7W6hcQ/FHRBKnwj6y1AAAAAAAAAAAAAAAAAAAAAAAAXZ4D5oU+zxM5coUfvaZpt4mPTer/wAR9J+TwPq91+f9GNf52S9OP6roeClAAAAAYHPbNq2zqzfuMnY8R7XRM4VU/wAlcek/T3T8pWLW4l0OpSdP9/4YlT5o1Pu7bGs7rFtbqmaceiqaaqZ9YmPKYdnGVJUpKn2qrulswAAAAAAAAAAAAAAAAAAAAAA7LfBruMfDwMKNOJVMUxHxmfKGJVpSnzVluJkfJ+DknJVpk+3j+Fh0U0x+kerhupOvUnWVf1WKU+HsaMgAAAAANc/HfJFOT88abzCjRh4+HFc/7omaavtFE/q6j6R1fx9D8Nf0r/wh6lPzVu9VGAAAAAAAAAAAAAAAAAAAAAAz2YWFTjZ65Doq9NYwp5VRP+Fa8r8dCf8AFW0fu22cWsAAAAAAAKZ/aNwqZwMhYv8ANE40c/Z9nu/RK/nOn8f3RdRSLoEQAAAAAAAAAAAAAAAAAAAAADJZt3tOTc4cmX1f5MPGwq5+kVUzP20ouvD8fSlGn60qzT7twYmKoiY9HDrL6AAAAAACi/2ir+jEynkfJ9M/v0UYldX/ADmmI/8AFXN0P0WFaRnL9/imn/aLqVU+9xEAAAAAAAAAAAAAAAAAAAAAAA2i8Kc5KM480baqqrTd4OjDxY9+mI8p+kxo+/wch9Qt69HrV/av50WIV+aJkotgAAAAHDGxcPBwq8XGmIw6YmZmZ0RER6zPyZpSta/FBqfn7nBGc2dN7lKjT7CZ/Dh6fX8FPlHP1/V2Vn0P6PRpCv3/ALq8q/NUeWmoAAAAAAAAAAAAAAAAAAAAAACT+H2d2Pmhl2i7p0zZ1aKcaiNGmqnz9NPvjTpjl71O9taXHT/D+v6Noy+KtockZUs8s5Owb/J1cV21caYmP7THun5OR6nTl05VjKn50T0r8vY0ZAAAAUr4z+IWHXh4ubeRK5n1i4xIny+eHHx+fL4ve+l2Ffy63Up/FP7opy/SilXvogAAAAAAAAAAAAAAAAAAAAAAAAElzMz1ytmhdziZPq/FbVTH48Kr8lXafnH3VLqz6dxT4l9/3bRlWi8s1/FfNzLlFOHdV6vdaPOnFqiKZny/LV6T9p8nPXH0zrdL7U/FT/0lpOlU5wLjBuKPx29dNVPxpqiY+zz6xrT7t3OZiI0z6MDBZezxzfyBg1V5RucOKo/kpqivEn6Ux5rHRtOt1a/EYsVlSinM+PGG9yvg4llm9TVgWs6YqrmY9tVHwjR+X9J0/N7tp9Jj06/i6v51/b9P8opT+fsq2ZmZmZ9XsI3wAAAAAAAAAAAAAAAAAAAAAAAAAAAHfgXl1bRot8SumP6cSaf7NKwjL70ZduJlbKWJGjEx8WY+ePVP+WKdLp0/8aaHzV5JmZmZn1SMPgAAAAAAAAAAAAAAJdqltw6OiHyzEbvyz9q7vsW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NUtuHR0QYjd+WftXcwyy8MPWOxqltw6OiDEbvyz9q7mGWXhh6x2d6mvAAAAAAAAAAAAAAAAAAAAAAAAAAAAAAAAAAAAAAAAAAAAAAAAAAAAAAAAAAAAAAAAAAAAAAAAAAAAAAAAAAAAAAAAAAAAAAAAAAAAAAAAAAAAAAAAA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3492"/>
              </a:solidFill>
              <a:ea typeface="MS PGothic" pitchFamily="34" charset="-128"/>
            </a:endParaRPr>
          </a:p>
        </p:txBody>
      </p:sp>
      <p:pic>
        <p:nvPicPr>
          <p:cNvPr id="43" name="Picture 4" descr="http://vaccinenewsdaily.com/wp-content/uploads/2013/07/bangladesh-fl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211" y="5257721"/>
            <a:ext cx="922911" cy="62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247" y="6099450"/>
            <a:ext cx="923473" cy="61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5038786" y="4968637"/>
            <a:ext cx="36164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00"/>
                </a:solidFill>
                <a:ea typeface="MS PGothic" pitchFamily="34" charset="-128"/>
              </a:rPr>
              <a:t>Bangladesh: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IDCOL Model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ea typeface="MS PGothic" pitchFamily="34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600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9397" y="6142299"/>
            <a:ext cx="43932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ea typeface="MS PGothic" pitchFamily="34" charset="-128"/>
              </a:rPr>
              <a:t>Lao </a:t>
            </a:r>
            <a:r>
              <a:rPr lang="en-US" sz="2400" b="1" dirty="0" smtClean="0">
                <a:solidFill>
                  <a:srgbClr val="000000"/>
                </a:solidFill>
                <a:ea typeface="MS PGothic" pitchFamily="34" charset="-128"/>
              </a:rPr>
              <a:t>PDR: 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OGS-</a:t>
            </a:r>
            <a:r>
              <a:rPr lang="en-US" sz="2400" dirty="0" err="1">
                <a:solidFill>
                  <a:srgbClr val="000000"/>
                </a:solidFill>
                <a:ea typeface="MS PGothic" pitchFamily="34" charset="-128"/>
              </a:rPr>
              <a:t>PESCO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-</a:t>
            </a:r>
            <a:r>
              <a:rPr lang="en-US" sz="2400" dirty="0" err="1">
                <a:solidFill>
                  <a:srgbClr val="000000"/>
                </a:solidFill>
                <a:ea typeface="MS PGothic" pitchFamily="34" charset="-128"/>
              </a:rPr>
              <a:t>VEM</a:t>
            </a:r>
            <a:r>
              <a:rPr lang="en-US" sz="2400" dirty="0">
                <a:solidFill>
                  <a:srgbClr val="000000"/>
                </a:solidFill>
                <a:ea typeface="MS PGothic" pitchFamily="34" charset="-128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ea typeface="MS PGothic" pitchFamily="34" charset="-128"/>
              </a:rPr>
              <a:t>Model</a:t>
            </a:r>
            <a:endParaRPr lang="en-US" sz="2400" dirty="0">
              <a:solidFill>
                <a:srgbClr val="000000"/>
              </a:solidFill>
              <a:ea typeface="MS PGothic" pitchFamily="34" charset="-128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3492"/>
              </a:solidFill>
              <a:ea typeface="MS PGothic" pitchFamily="3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69033" y="5334339"/>
            <a:ext cx="17422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ea typeface="MS PGothic" pitchFamily="34" charset="-128"/>
              </a:rPr>
              <a:t>Possible </a:t>
            </a:r>
            <a:r>
              <a:rPr lang="en-US" sz="2200" b="1" dirty="0">
                <a:solidFill>
                  <a:srgbClr val="000000"/>
                </a:solidFill>
                <a:ea typeface="MS PGothic" pitchFamily="34" charset="-128"/>
              </a:rPr>
              <a:t>SHS </a:t>
            </a:r>
            <a:r>
              <a:rPr lang="en-US" sz="2200" b="1" dirty="0" smtClean="0">
                <a:solidFill>
                  <a:srgbClr val="000000"/>
                </a:solidFill>
                <a:ea typeface="MS PGothic" pitchFamily="34" charset="-128"/>
              </a:rPr>
              <a:t>Models to learn from:</a:t>
            </a:r>
            <a:endParaRPr lang="en-US" sz="2200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4" name="Down Arrow 23"/>
          <p:cNvSpPr/>
          <p:nvPr/>
        </p:nvSpPr>
        <p:spPr>
          <a:xfrm rot="16200000">
            <a:off x="3047798" y="5613264"/>
            <a:ext cx="591294" cy="827886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200" y="838200"/>
            <a:ext cx="1684092" cy="106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28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 flipH="1">
            <a:off x="6438900" y="1905000"/>
            <a:ext cx="51539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9618" y="392134"/>
            <a:ext cx="8915400" cy="485775"/>
          </a:xfrm>
        </p:spPr>
        <p:txBody>
          <a:bodyPr/>
          <a:lstStyle/>
          <a:p>
            <a:r>
              <a:rPr lang="en-NZ" dirty="0" smtClean="0"/>
              <a:t>Summary of  institutional recommendations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660400" y="6400817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13</a:t>
            </a:fld>
            <a:endParaRPr lang="en-NZ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229424" y="2907876"/>
            <a:ext cx="0" cy="179597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35415" y="2918002"/>
            <a:ext cx="7353335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022359" y="2907842"/>
            <a:ext cx="5987" cy="19020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469357" y="2907876"/>
            <a:ext cx="0" cy="213923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8582759" y="2925777"/>
            <a:ext cx="5987" cy="187876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93235" y="2386114"/>
            <a:ext cx="0" cy="5396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79999" y="3048000"/>
            <a:ext cx="2349463" cy="2743200"/>
            <a:chOff x="361693" y="3110520"/>
            <a:chExt cx="2098227" cy="2926589"/>
          </a:xfrm>
        </p:grpSpPr>
        <p:sp>
          <p:nvSpPr>
            <p:cNvPr id="18" name="Rounded Rectangle 17"/>
            <p:cNvSpPr/>
            <p:nvPr/>
          </p:nvSpPr>
          <p:spPr>
            <a:xfrm>
              <a:off x="361693" y="3248978"/>
              <a:ext cx="2098227" cy="2788131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</a:rPr>
                <a:t>YESB Franchise Area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Develop Investment Program with IFC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Corporatize YESB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endParaRPr lang="en-US" sz="1500" dirty="0">
                <a:solidFill>
                  <a:srgbClr val="000000"/>
                </a:solidFill>
              </a:endParaRPr>
            </a:p>
          </p:txBody>
        </p:sp>
        <p:pic>
          <p:nvPicPr>
            <p:cNvPr id="17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385" r="52015" b="57066"/>
            <a:stretch/>
          </p:blipFill>
          <p:spPr bwMode="auto">
            <a:xfrm>
              <a:off x="602124" y="3110520"/>
              <a:ext cx="1684381" cy="11048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2710978" y="3048018"/>
            <a:ext cx="2276658" cy="2743199"/>
            <a:chOff x="2772084" y="3146862"/>
            <a:chExt cx="2169780" cy="2166472"/>
          </a:xfrm>
        </p:grpSpPr>
        <p:sp>
          <p:nvSpPr>
            <p:cNvPr id="21" name="Rounded Rectangle 20"/>
            <p:cNvSpPr/>
            <p:nvPr/>
          </p:nvSpPr>
          <p:spPr>
            <a:xfrm>
              <a:off x="2772084" y="3272065"/>
              <a:ext cx="2169780" cy="2041269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</a:rPr>
                <a:t>ESE Franchise Area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ESE to follow YESB path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Set up Sub-franchise concessions</a:t>
              </a:r>
              <a:endParaRPr lang="en-US" sz="1500" dirty="0">
                <a:solidFill>
                  <a:srgbClr val="000000"/>
                </a:solidFill>
              </a:endParaRPr>
            </a:p>
          </p:txBody>
        </p:sp>
        <p:pic>
          <p:nvPicPr>
            <p:cNvPr id="22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385" r="52015" b="57066"/>
            <a:stretch/>
          </p:blipFill>
          <p:spPr bwMode="auto">
            <a:xfrm>
              <a:off x="3022864" y="3146862"/>
              <a:ext cx="1788373" cy="841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5252501" y="3121766"/>
            <a:ext cx="2172470" cy="2898034"/>
            <a:chOff x="5301727" y="3246430"/>
            <a:chExt cx="1920240" cy="3059931"/>
          </a:xfrm>
          <a:solidFill>
            <a:schemeClr val="bg1"/>
          </a:solidFill>
        </p:grpSpPr>
        <p:sp>
          <p:nvSpPr>
            <p:cNvPr id="26" name="Rounded Rectangle 25"/>
            <p:cNvSpPr/>
            <p:nvPr/>
          </p:nvSpPr>
          <p:spPr>
            <a:xfrm>
              <a:off x="5301727" y="3246430"/>
              <a:ext cx="1920240" cy="3059931"/>
            </a:xfrm>
            <a:prstGeom prst="roundRect">
              <a:avLst/>
            </a:prstGeom>
            <a:grp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</a:rPr>
                <a:t>Mini-grid Conns.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 smtClean="0">
                  <a:solidFill>
                    <a:srgbClr val="000000"/>
                  </a:solidFill>
                </a:rPr>
                <a:t>Decentralized but standard approach modeled along ESE sub franchise concessions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 smtClean="0">
                  <a:solidFill>
                    <a:srgbClr val="000000"/>
                  </a:solidFill>
                </a:rPr>
                <a:t>DRD manage &amp; monitor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5439969" y="3343962"/>
              <a:ext cx="1617623" cy="794188"/>
              <a:chOff x="4273336" y="3844349"/>
              <a:chExt cx="1767658" cy="919417"/>
            </a:xfrm>
            <a:grpFill/>
          </p:grpSpPr>
          <p:pic>
            <p:nvPicPr>
              <p:cNvPr id="28" name="Picture 1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25" t="42233" r="9669" b="34248"/>
              <a:stretch/>
            </p:blipFill>
            <p:spPr bwMode="auto">
              <a:xfrm>
                <a:off x="4327335" y="3915336"/>
                <a:ext cx="1713659" cy="831640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3336" y="3844349"/>
                <a:ext cx="919417" cy="9194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0" name="Group 29"/>
          <p:cNvGrpSpPr/>
          <p:nvPr/>
        </p:nvGrpSpPr>
        <p:grpSpPr>
          <a:xfrm>
            <a:off x="7398484" y="2925777"/>
            <a:ext cx="2368557" cy="3824396"/>
            <a:chOff x="7474197" y="3087316"/>
            <a:chExt cx="2190432" cy="3824396"/>
          </a:xfrm>
        </p:grpSpPr>
        <p:sp>
          <p:nvSpPr>
            <p:cNvPr id="31" name="Rounded Rectangle 30"/>
            <p:cNvSpPr/>
            <p:nvPr/>
          </p:nvSpPr>
          <p:spPr>
            <a:xfrm>
              <a:off x="7635124" y="3275192"/>
              <a:ext cx="2029505" cy="3636520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0000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0000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200" dirty="0" smtClean="0">
                <a:solidFill>
                  <a:srgbClr val="000000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</a:rPr>
                <a:t>Off grid Conns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DRD manage &amp; monitor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Re-orient program towards giving  financial incentives rather than free SHS</a:t>
              </a:r>
            </a:p>
            <a:p>
              <a:pPr marL="285750" indent="-285750" defTabSz="45720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500" dirty="0" smtClean="0">
                  <a:solidFill>
                    <a:srgbClr val="000000"/>
                  </a:solidFill>
                </a:rPr>
                <a:t>Support private sector SHS  provision </a:t>
              </a:r>
              <a:endParaRPr lang="en-US" sz="1500" dirty="0">
                <a:solidFill>
                  <a:srgbClr val="000000"/>
                </a:solidFill>
              </a:endParaRPr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4197" y="3087316"/>
              <a:ext cx="1684091" cy="10656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5" name="Straight Connector 4"/>
          <p:cNvCxnSpPr/>
          <p:nvPr/>
        </p:nvCxnSpPr>
        <p:spPr>
          <a:xfrm>
            <a:off x="7773334" y="2386080"/>
            <a:ext cx="0" cy="5319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3549667" y="6096442"/>
            <a:ext cx="3879849" cy="738250"/>
          </a:xfrm>
          <a:prstGeom prst="roundRect">
            <a:avLst/>
          </a:prstGeom>
          <a:solidFill>
            <a:schemeClr val="bg2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Private Sector</a:t>
            </a:r>
          </a:p>
          <a:p>
            <a:pPr marL="285750" indent="-28575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Participate in sub franchise concessions</a:t>
            </a:r>
          </a:p>
          <a:p>
            <a:pPr marL="285750" indent="-28575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SHS provision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2779002" y="1876106"/>
            <a:ext cx="51539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 bwMode="auto">
          <a:xfrm>
            <a:off x="3136903" y="1066800"/>
            <a:ext cx="3279283" cy="1657350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A7D97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ea typeface="MS PGothic" pitchFamily="34" charset="-128"/>
              </a:rPr>
              <a:t>  </a:t>
            </a:r>
          </a:p>
          <a:p>
            <a:pPr algn="ctr" eaLnBrk="0" fontAlgn="base" hangingPunct="0"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ea typeface="MS PGothic" pitchFamily="34" charset="-128"/>
              </a:rPr>
              <a:t>Executive Secretariat reporting to VP Office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Overall management and coordination of geospatial plan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Performance reporting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Point source for donors</a:t>
            </a:r>
            <a:endParaRPr lang="en-US" sz="1500" dirty="0">
              <a:solidFill>
                <a:srgbClr val="000000"/>
              </a:solidFill>
              <a:ea typeface="MS PGothic" pitchFamily="34" charset="-128"/>
            </a:endParaRPr>
          </a:p>
          <a:p>
            <a:pPr algn="ctr" eaLnBrk="0" fontAlgn="base" hangingPunct="0">
              <a:spcAft>
                <a:spcPct val="0"/>
              </a:spcAft>
            </a:pPr>
            <a:endParaRPr lang="en-US" sz="2000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1733559" y="2590817"/>
            <a:ext cx="1" cy="31476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 bwMode="auto">
          <a:xfrm>
            <a:off x="6769101" y="1079350"/>
            <a:ext cx="2793653" cy="165735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ea typeface="MS PGothic" pitchFamily="34" charset="-128"/>
              </a:rPr>
              <a:t>   </a:t>
            </a:r>
          </a:p>
          <a:p>
            <a:pPr algn="ctr" eaLnBrk="0" fontAlgn="base" hangingPunct="0">
              <a:spcAft>
                <a:spcPct val="0"/>
              </a:spcAft>
            </a:pPr>
            <a:endParaRPr lang="en-US" b="1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 algn="ctr" eaLnBrk="0" fontAlgn="base" hangingPunct="0"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ea typeface="MS PGothic" pitchFamily="34" charset="-128"/>
              </a:rPr>
              <a:t>Donors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TA for establishing  and training new entities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Concessional finance for entire program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Establish 2-step loan program with banks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rgbClr val="000000"/>
              </a:solidFill>
              <a:ea typeface="MS PGothic" pitchFamily="34" charset="-128"/>
            </a:endParaRPr>
          </a:p>
          <a:p>
            <a:pPr algn="ctr" eaLnBrk="0" fontAlgn="base" hangingPunct="0">
              <a:spcAft>
                <a:spcPct val="0"/>
              </a:spcAft>
            </a:pPr>
            <a:endParaRPr lang="en-US" sz="2000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9618" y="3087442"/>
            <a:ext cx="5024897" cy="2932358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577850" y="5883026"/>
            <a:ext cx="2971800" cy="365374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Under MOEP leadership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165103" y="1371600"/>
            <a:ext cx="2740485" cy="1209280"/>
          </a:xfrm>
          <a:prstGeom prst="roundRect">
            <a:avLst/>
          </a:prstGeom>
          <a:solidFill>
            <a:srgbClr val="9EB4A8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ea typeface="MS PGothic" pitchFamily="34" charset="-128"/>
              </a:rPr>
              <a:t>  Independent  Regulator</a:t>
            </a:r>
          </a:p>
          <a:p>
            <a:pPr marL="342900" indent="-342900" eaLnBrk="0" fontAlgn="base" hangingPunct="0"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500" dirty="0" smtClean="0">
                <a:solidFill>
                  <a:srgbClr val="000000"/>
                </a:solidFill>
                <a:ea typeface="MS PGothic" pitchFamily="34" charset="-128"/>
              </a:rPr>
              <a:t>Advise on tariffs, standards and subsidies needed</a:t>
            </a:r>
          </a:p>
        </p:txBody>
      </p:sp>
    </p:spTree>
    <p:extLst>
      <p:ext uri="{BB962C8B-B14F-4D97-AF65-F5344CB8AC3E}">
        <p14:creationId xmlns:p14="http://schemas.microsoft.com/office/powerpoint/2010/main" val="111535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79980" y="392114"/>
            <a:ext cx="8915400" cy="485775"/>
          </a:xfrm>
        </p:spPr>
        <p:txBody>
          <a:bodyPr/>
          <a:lstStyle/>
          <a:p>
            <a:r>
              <a:rPr lang="en-NZ" dirty="0" smtClean="0"/>
              <a:t>Estimated requirement for technical </a:t>
            </a:r>
            <a:r>
              <a:rPr lang="en-NZ" dirty="0"/>
              <a:t>a</a:t>
            </a:r>
            <a:r>
              <a:rPr lang="en-NZ" dirty="0" smtClean="0"/>
              <a:t>ssistance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14</a:t>
            </a:fld>
            <a:endParaRPr lang="en-NZ" dirty="0"/>
          </a:p>
        </p:txBody>
      </p:sp>
      <p:sp>
        <p:nvSpPr>
          <p:cNvPr id="6" name="TextBox 5"/>
          <p:cNvSpPr txBox="1"/>
          <p:nvPr/>
        </p:nvSpPr>
        <p:spPr>
          <a:xfrm>
            <a:off x="164214" y="970733"/>
            <a:ext cx="5548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 smtClean="0"/>
              <a:t>Need assessed over the next 2 to 3 years….</a:t>
            </a:r>
            <a:endParaRPr lang="en-NZ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685649"/>
              </p:ext>
            </p:extLst>
          </p:nvPr>
        </p:nvGraphicFramePr>
        <p:xfrm>
          <a:off x="211512" y="1456441"/>
          <a:ext cx="9484282" cy="4947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33454"/>
                <a:gridCol w="1734206"/>
                <a:gridCol w="1355835"/>
                <a:gridCol w="1560787"/>
              </a:tblGrid>
              <a:tr h="291481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effectLst/>
                          <a:latin typeface="+mn-lt"/>
                        </a:rPr>
                        <a:t>Function</a:t>
                      </a:r>
                      <a:endParaRPr lang="en-NZ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Person/Month</a:t>
                      </a:r>
                      <a:endParaRPr lang="en-NZ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effectLst/>
                          <a:latin typeface="+mn-lt"/>
                        </a:rPr>
                        <a:t>Rate</a:t>
                      </a:r>
                      <a:endParaRPr lang="en-NZ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Cost</a:t>
                      </a:r>
                      <a:endParaRPr lang="en-NZ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500303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Setting up</a:t>
                      </a:r>
                      <a:r>
                        <a:rPr lang="en-US" sz="18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Executive Secretariat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48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$1,440,000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500303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Detailed</a:t>
                      </a:r>
                      <a:r>
                        <a:rPr lang="en-US" sz="18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Implementation Plan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62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$1,860,000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182271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</a:tr>
              <a:tr h="265378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Cost of</a:t>
                      </a:r>
                      <a:r>
                        <a:rPr lang="en-US" sz="18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Service Study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24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$720,000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323666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Tariff Study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18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US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$540,000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44809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Subsidy Design and Implementation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36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$1,080,000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63029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</a:tr>
              <a:tr h="44809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YESB &amp; ESE Planning and Financial Control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36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$1,080,000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44809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YESB &amp; ESE Procurement processes</a:t>
                      </a:r>
                      <a:r>
                        <a:rPr lang="en-NZ" sz="18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&amp; strategies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48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$1,440,000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323666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ESE Train the Trainer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24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$720,000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73580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</a:tr>
              <a:tr h="448097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Bank</a:t>
                      </a:r>
                      <a:r>
                        <a:rPr lang="en-NZ" sz="18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Lending Policies and Credit Assessment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42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$30,000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$1,260,000</a:t>
                      </a: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/>
                </a:tc>
              </a:tr>
              <a:tr h="323666"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60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endParaRPr lang="en-NZ" sz="18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Total</a:t>
                      </a:r>
                      <a:endParaRPr lang="en-NZ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180340" algn="l"/>
                        </a:tabLst>
                      </a:pPr>
                      <a:r>
                        <a:rPr lang="en-NZ" sz="18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$10,440,000</a:t>
                      </a:r>
                      <a:endParaRPr lang="en-NZ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solidFill>
                      <a:schemeClr val="tx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306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53006" y="1371606"/>
            <a:ext cx="8522794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Government </a:t>
            </a:r>
            <a:r>
              <a:rPr lang="en-US" dirty="0"/>
              <a:t>of Myanmar formally </a:t>
            </a:r>
            <a:r>
              <a:rPr lang="en-US" dirty="0" smtClean="0"/>
              <a:t>adopts </a:t>
            </a:r>
            <a:r>
              <a:rPr lang="en-US" dirty="0"/>
              <a:t>the Roadmap, including the institutional implementation plan via </a:t>
            </a:r>
            <a:r>
              <a:rPr lang="en-US" dirty="0" smtClean="0"/>
              <a:t> </a:t>
            </a:r>
            <a:r>
              <a:rPr lang="en-US" dirty="0"/>
              <a:t>Government </a:t>
            </a:r>
            <a:r>
              <a:rPr lang="en-US" dirty="0" smtClean="0"/>
              <a:t>Decree</a:t>
            </a:r>
          </a:p>
          <a:p>
            <a:pPr marL="0" lvl="0" indent="0">
              <a:buNone/>
            </a:pPr>
            <a:endParaRPr lang="en-NZ" sz="1600" dirty="0" smtClean="0"/>
          </a:p>
          <a:p>
            <a:pPr marL="0" lvl="0" indent="0">
              <a:buNone/>
            </a:pPr>
            <a:endParaRPr lang="en-NZ" sz="1100" dirty="0"/>
          </a:p>
          <a:p>
            <a:pPr marL="0" lvl="0" indent="0">
              <a:buNone/>
            </a:pPr>
            <a:r>
              <a:rPr lang="en-US" dirty="0" smtClean="0"/>
              <a:t>Government appoints </a:t>
            </a:r>
            <a:r>
              <a:rPr lang="en-US" dirty="0"/>
              <a:t>an Executive </a:t>
            </a:r>
            <a:r>
              <a:rPr lang="en-US" dirty="0" smtClean="0"/>
              <a:t>Secretariat (</a:t>
            </a:r>
            <a:r>
              <a:rPr lang="en-US" dirty="0" err="1" smtClean="0"/>
              <a:t>ES</a:t>
            </a:r>
            <a:r>
              <a:rPr lang="en-US" dirty="0" smtClean="0"/>
              <a:t>) </a:t>
            </a:r>
            <a:r>
              <a:rPr lang="en-US" dirty="0"/>
              <a:t>tasked with coordinating </a:t>
            </a:r>
            <a:r>
              <a:rPr lang="en-US" dirty="0" smtClean="0"/>
              <a:t>roll-out </a:t>
            </a:r>
            <a:r>
              <a:rPr lang="en-US" dirty="0"/>
              <a:t>program and responsible directly to the Vice-President. </a:t>
            </a:r>
            <a:endParaRPr lang="en-US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2000" dirty="0" err="1" smtClean="0"/>
              <a:t>ES</a:t>
            </a:r>
            <a:r>
              <a:rPr lang="en-US" sz="2000" dirty="0" smtClean="0"/>
              <a:t> empowered </a:t>
            </a:r>
            <a:r>
              <a:rPr lang="en-US" sz="2000" dirty="0"/>
              <a:t>by Decree to act </a:t>
            </a:r>
            <a:r>
              <a:rPr lang="en-US" sz="2000" dirty="0" smtClean="0"/>
              <a:t>as </a:t>
            </a:r>
            <a:r>
              <a:rPr lang="en-US" sz="2000" dirty="0"/>
              <a:t>single window for cooperation with Myanmar’s development partners in relation to </a:t>
            </a:r>
            <a:r>
              <a:rPr lang="en-US" sz="2000" dirty="0" smtClean="0"/>
              <a:t>NEP.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2000" dirty="0" smtClean="0"/>
              <a:t>While </a:t>
            </a:r>
            <a:r>
              <a:rPr lang="en-US" sz="2000" dirty="0"/>
              <a:t>various agencies involved in the roll-out (such as the Myanmar International Cooperation Agency </a:t>
            </a:r>
            <a:r>
              <a:rPr lang="en-US" sz="2000" dirty="0" smtClean="0"/>
              <a:t>being </a:t>
            </a:r>
            <a:r>
              <a:rPr lang="en-US" sz="2000" dirty="0"/>
              <a:t>set up by MLFRD as </a:t>
            </a:r>
            <a:r>
              <a:rPr lang="en-US" sz="2000" dirty="0" smtClean="0"/>
              <a:t>an implementation </a:t>
            </a:r>
            <a:r>
              <a:rPr lang="en-US" sz="2000" dirty="0"/>
              <a:t>enterprise) will have direct dealings with donors</a:t>
            </a:r>
            <a:r>
              <a:rPr lang="en-US" sz="2000" dirty="0" smtClean="0"/>
              <a:t>, </a:t>
            </a:r>
            <a:r>
              <a:rPr lang="en-US" sz="2000" dirty="0" err="1" smtClean="0"/>
              <a:t>ES</a:t>
            </a:r>
            <a:r>
              <a:rPr lang="en-US" sz="2000" dirty="0" smtClean="0"/>
              <a:t> coordinates </a:t>
            </a:r>
            <a:r>
              <a:rPr lang="en-US" sz="2000" dirty="0"/>
              <a:t>the overall </a:t>
            </a:r>
            <a:r>
              <a:rPr lang="en-US" sz="2000" dirty="0" smtClean="0"/>
              <a:t>financing, </a:t>
            </a:r>
            <a:r>
              <a:rPr lang="en-US" sz="2000" dirty="0"/>
              <a:t>helping aligning donor preferences with the responsibilities of particular agencies</a:t>
            </a:r>
            <a:endParaRPr lang="en-NZ" sz="2000" dirty="0"/>
          </a:p>
          <a:p>
            <a:endParaRPr lang="en-NZ" sz="2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01150" y="392145"/>
            <a:ext cx="8915400" cy="485775"/>
          </a:xfrm>
        </p:spPr>
        <p:txBody>
          <a:bodyPr/>
          <a:lstStyle/>
          <a:p>
            <a:r>
              <a:rPr lang="en-NZ" dirty="0"/>
              <a:t>Recommended n</a:t>
            </a:r>
            <a:r>
              <a:rPr lang="en-NZ" dirty="0" smtClean="0"/>
              <a:t>ext </a:t>
            </a:r>
            <a:r>
              <a:rPr lang="en-NZ" dirty="0"/>
              <a:t>s</a:t>
            </a:r>
            <a:r>
              <a:rPr lang="en-NZ" dirty="0" smtClean="0"/>
              <a:t>teps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797300" y="6474987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15</a:t>
            </a:fld>
            <a:endParaRPr lang="en-NZ" dirty="0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441435" y="1340069"/>
            <a:ext cx="47298" cy="501628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72659" y="1355835"/>
            <a:ext cx="47298" cy="50005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46532" y="1340069"/>
            <a:ext cx="47298" cy="5016282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42963" y="1549626"/>
            <a:ext cx="569267" cy="5596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330222" y="3124241"/>
            <a:ext cx="569267" cy="5596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</a:rPr>
              <a:t>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H="1">
            <a:off x="546532" y="1182953"/>
            <a:ext cx="47298" cy="517339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03751" y="1411023"/>
            <a:ext cx="8533082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Government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initiate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s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DP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coordination and pledging process,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and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continues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working with donors to secure the full financing package needed for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program implementation</a:t>
            </a:r>
          </a:p>
          <a:p>
            <a:pPr lvl="0"/>
            <a:endParaRPr lang="en-NZ" sz="1200" dirty="0">
              <a:solidFill>
                <a:schemeClr val="tx1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Government formally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and publically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instructs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ES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to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conduct a tariff study (with appropriate technical assistance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),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and to conduct public consultation to improve public understanding of the costs of the electricity service and of the required tariff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decisions</a:t>
            </a:r>
          </a:p>
          <a:p>
            <a:pPr lvl="0"/>
            <a:endParaRPr lang="en-NZ" sz="1200" dirty="0">
              <a:solidFill>
                <a:schemeClr val="tx1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Government appoints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advisors to develop a sub-franchising mechanism and standard documentation to facilitate private sector participation in the roll-out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program</a:t>
            </a:r>
          </a:p>
          <a:p>
            <a:pPr lvl="0"/>
            <a:endParaRPr lang="en-NZ" sz="1200" dirty="0">
              <a:solidFill>
                <a:schemeClr val="tx1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Government makes short-term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changes to the budgeting process for YESB and ESE to facilitate more independent commercial decision-making and to encourage and enable both to borrow on their balance sheet. </a:t>
            </a:r>
            <a:endParaRPr lang="en-NZ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01150" y="392140"/>
            <a:ext cx="8915400" cy="485775"/>
          </a:xfrm>
        </p:spPr>
        <p:txBody>
          <a:bodyPr/>
          <a:lstStyle/>
          <a:p>
            <a:r>
              <a:rPr lang="en-NZ" dirty="0"/>
              <a:t>Recommended </a:t>
            </a:r>
            <a:r>
              <a:rPr lang="en-NZ" dirty="0" smtClean="0"/>
              <a:t>next </a:t>
            </a:r>
            <a:r>
              <a:rPr lang="en-NZ" dirty="0"/>
              <a:t>s</a:t>
            </a:r>
            <a:r>
              <a:rPr lang="en-NZ" dirty="0" smtClean="0"/>
              <a:t>teps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797300" y="6477041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16</a:t>
            </a:fld>
            <a:endParaRPr lang="en-NZ" dirty="0"/>
          </a:p>
        </p:txBody>
      </p:sp>
      <p:grpSp>
        <p:nvGrpSpPr>
          <p:cNvPr id="13" name="Group 12"/>
          <p:cNvGrpSpPr/>
          <p:nvPr/>
        </p:nvGrpSpPr>
        <p:grpSpPr>
          <a:xfrm>
            <a:off x="327179" y="1166642"/>
            <a:ext cx="572298" cy="5189709"/>
            <a:chOff x="342936" y="1340069"/>
            <a:chExt cx="572297" cy="5016282"/>
          </a:xfrm>
        </p:grpSpPr>
        <p:cxnSp>
          <p:nvCxnSpPr>
            <p:cNvPr id="5" name="Straight Connector 4"/>
            <p:cNvCxnSpPr/>
            <p:nvPr/>
          </p:nvCxnSpPr>
          <p:spPr>
            <a:xfrm flipH="1">
              <a:off x="441435" y="1340069"/>
              <a:ext cx="47298" cy="501628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672659" y="1355835"/>
              <a:ext cx="47298" cy="500051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342936" y="1612763"/>
              <a:ext cx="569267" cy="559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1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3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45966" y="2716635"/>
              <a:ext cx="569267" cy="559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accent1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sp>
        <p:nvSpPr>
          <p:cNvPr id="15" name="Oval 14"/>
          <p:cNvSpPr/>
          <p:nvPr/>
        </p:nvSpPr>
        <p:spPr>
          <a:xfrm>
            <a:off x="330222" y="4038600"/>
            <a:ext cx="569267" cy="600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5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30222" y="5257800"/>
            <a:ext cx="569267" cy="600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2558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2001667" y="1173803"/>
            <a:ext cx="5802577" cy="4030935"/>
          </a:xfrm>
        </p:spPr>
        <p:txBody>
          <a:bodyPr/>
          <a:lstStyle/>
          <a:p>
            <a:r>
              <a:rPr lang="en-US" dirty="0" smtClean="0"/>
              <a:t>Alex Sundakov</a:t>
            </a:r>
          </a:p>
          <a:p>
            <a:endParaRPr lang="en-US" dirty="0"/>
          </a:p>
          <a:p>
            <a:r>
              <a:rPr lang="en-US" sz="1800" dirty="0" smtClean="0"/>
              <a:t>36-38 Young Street</a:t>
            </a:r>
          </a:p>
          <a:p>
            <a:r>
              <a:rPr lang="en-US" sz="1800" dirty="0" smtClean="0"/>
              <a:t>Sydney, NSW 2000</a:t>
            </a:r>
          </a:p>
          <a:p>
            <a:r>
              <a:rPr lang="en-US" sz="1800" dirty="0" smtClean="0"/>
              <a:t>Australia</a:t>
            </a:r>
          </a:p>
          <a:p>
            <a:endParaRPr lang="en-US" dirty="0"/>
          </a:p>
          <a:p>
            <a:r>
              <a:rPr lang="en-US" sz="1800" dirty="0" err="1" smtClean="0">
                <a:hlinkClick r:id="rId2"/>
              </a:rPr>
              <a:t>Alex.Sundakov@castalia-advisors.com</a:t>
            </a:r>
            <a:endParaRPr lang="en-US" sz="1800" dirty="0" smtClean="0"/>
          </a:p>
          <a:p>
            <a:r>
              <a:rPr lang="en-US" sz="1800" dirty="0" smtClean="0"/>
              <a:t>www.castalia-advisors.com</a:t>
            </a:r>
            <a:endParaRPr lang="en-US" sz="180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27278" y="392114"/>
            <a:ext cx="8915400" cy="4857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Contact us</a:t>
            </a:r>
            <a:endParaRPr lang="en-US" b="1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639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2C6BC34-365F-4D83-A034-F1FAD9B5A6F1}" type="slidenum">
              <a:rPr lang="en-NZ" smtClean="0"/>
              <a:t>1</a:t>
            </a:fld>
            <a:endParaRPr lang="en-NZ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PRESENTATION Outline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1812660" y="1153796"/>
            <a:ext cx="6990954" cy="40941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NZ" dirty="0" smtClean="0"/>
              <a:t>Scale of Myanmar’s Electrification Challenge</a:t>
            </a:r>
          </a:p>
          <a:p>
            <a:pPr>
              <a:lnSpc>
                <a:spcPct val="150000"/>
              </a:lnSpc>
            </a:pPr>
            <a:r>
              <a:rPr lang="en-NZ" dirty="0" smtClean="0"/>
              <a:t>Need for Institutional Strengthening and Reform</a:t>
            </a:r>
          </a:p>
          <a:p>
            <a:pPr>
              <a:lnSpc>
                <a:spcPct val="150000"/>
              </a:lnSpc>
            </a:pPr>
            <a:r>
              <a:rPr lang="en-NZ" dirty="0" smtClean="0"/>
              <a:t>Recommendations for: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 smtClean="0"/>
              <a:t>Program-level Coordination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 smtClean="0"/>
              <a:t>Implementing Grid Connections in YESB Franchise Area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/>
              <a:t>Role of Private Sector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 smtClean="0"/>
              <a:t>Implementing Grid </a:t>
            </a:r>
            <a:r>
              <a:rPr lang="en-NZ" sz="2000" dirty="0"/>
              <a:t>C</a:t>
            </a:r>
            <a:r>
              <a:rPr lang="en-NZ" sz="2000" dirty="0" smtClean="0"/>
              <a:t>onnections </a:t>
            </a:r>
            <a:r>
              <a:rPr lang="en-NZ" sz="2000" dirty="0"/>
              <a:t>in </a:t>
            </a:r>
            <a:r>
              <a:rPr lang="en-NZ" sz="2000" dirty="0" smtClean="0"/>
              <a:t>ESE Franchise </a:t>
            </a:r>
            <a:r>
              <a:rPr lang="en-NZ" sz="2000" dirty="0"/>
              <a:t>A</a:t>
            </a:r>
            <a:r>
              <a:rPr lang="en-NZ" sz="2000" dirty="0" smtClean="0"/>
              <a:t>rea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 smtClean="0"/>
              <a:t>Implementing Permanent and Temporary Mini-grids</a:t>
            </a:r>
          </a:p>
          <a:p>
            <a:pPr lvl="1">
              <a:lnSpc>
                <a:spcPct val="150000"/>
              </a:lnSpc>
              <a:buSzPct val="60000"/>
              <a:buFont typeface="Courier New" panose="02070309020205020404" pitchFamily="49" charset="0"/>
              <a:buChar char="o"/>
            </a:pPr>
            <a:r>
              <a:rPr lang="en-NZ" sz="2000" dirty="0" smtClean="0"/>
              <a:t>Implementing Household </a:t>
            </a:r>
            <a:r>
              <a:rPr lang="en-NZ" sz="2000" dirty="0"/>
              <a:t>L</a:t>
            </a:r>
            <a:r>
              <a:rPr lang="en-NZ" sz="2000" dirty="0" smtClean="0"/>
              <a:t>evel Off-grid </a:t>
            </a:r>
            <a:r>
              <a:rPr lang="en-NZ" sz="2000" dirty="0"/>
              <a:t>C</a:t>
            </a:r>
            <a:r>
              <a:rPr lang="en-NZ" sz="2000" dirty="0" smtClean="0"/>
              <a:t>onnections</a:t>
            </a:r>
          </a:p>
          <a:p>
            <a:pPr>
              <a:lnSpc>
                <a:spcPct val="150000"/>
              </a:lnSpc>
              <a:buSzPct val="100000"/>
            </a:pPr>
            <a:r>
              <a:rPr lang="en-NZ" dirty="0" smtClean="0"/>
              <a:t>Need for Donor-backed Technical Assistance</a:t>
            </a:r>
            <a:endParaRPr lang="en-NZ" dirty="0"/>
          </a:p>
          <a:p>
            <a:pPr lvl="1">
              <a:buSzPct val="60000"/>
              <a:buFont typeface="Courier New" panose="02070309020205020404" pitchFamily="49" charset="0"/>
              <a:buChar char="o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818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1807" y="1102361"/>
            <a:ext cx="990271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Earth Institute estimates that over </a:t>
            </a:r>
            <a:r>
              <a:rPr lang="en-US" sz="2800" b="1" dirty="0" smtClean="0">
                <a:solidFill>
                  <a:schemeClr val="accent5"/>
                </a:solidFill>
              </a:rPr>
              <a:t>7.21 million </a:t>
            </a:r>
            <a:r>
              <a:rPr lang="en-US" dirty="0" smtClean="0"/>
              <a:t>new planned connections need to be made to achieve universal electrification by 2030…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2175" y="356489"/>
            <a:ext cx="8915400" cy="485775"/>
          </a:xfrm>
        </p:spPr>
        <p:txBody>
          <a:bodyPr/>
          <a:lstStyle/>
          <a:p>
            <a:r>
              <a:rPr lang="en-US" dirty="0" smtClean="0"/>
              <a:t>Myanmar’s electrification challenge is immense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4493167" y="6471692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2</a:t>
            </a:fld>
            <a:endParaRPr lang="en-NZ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08" y="2190942"/>
            <a:ext cx="2003231" cy="351536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70"/>
          <a:stretch/>
        </p:blipFill>
        <p:spPr bwMode="auto">
          <a:xfrm>
            <a:off x="2380777" y="2129675"/>
            <a:ext cx="1956906" cy="3682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69799" y="5211410"/>
            <a:ext cx="555472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 smtClean="0">
                <a:solidFill>
                  <a:schemeClr val="accent5"/>
                </a:solidFill>
              </a:rPr>
              <a:t>Majority of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</a:rPr>
              <a:t>the new connections will be grid base</a:t>
            </a:r>
            <a:r>
              <a:rPr lang="en-US" sz="2400" kern="0" dirty="0" smtClean="0">
                <a:solidFill>
                  <a:schemeClr val="tx1">
                    <a:lumMod val="75000"/>
                  </a:schemeClr>
                </a:solidFill>
              </a:rPr>
              <a:t>d by 2030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7556" y="5796185"/>
            <a:ext cx="1633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MOEP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365550" y="6184259"/>
            <a:ext cx="1859489" cy="287433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Today</a:t>
            </a:r>
            <a:endParaRPr 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20857" y="6184259"/>
            <a:ext cx="1859489" cy="287433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2030 Planned</a:t>
            </a:r>
            <a:endParaRPr 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84377" y="5780844"/>
            <a:ext cx="2004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Earth Institute</a:t>
            </a:r>
            <a:endParaRPr lang="en-US" sz="1400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296317"/>
              </p:ext>
            </p:extLst>
          </p:nvPr>
        </p:nvGraphicFramePr>
        <p:xfrm>
          <a:off x="4632864" y="2428204"/>
          <a:ext cx="4763377" cy="2164966"/>
        </p:xfrm>
        <a:graphic>
          <a:graphicData uri="http://schemas.openxmlformats.org/drawingml/2006/table">
            <a:tbl>
              <a:tblPr firstRow="1" bandRow="1"/>
              <a:tblGrid>
                <a:gridCol w="2713867"/>
                <a:gridCol w="2049510"/>
              </a:tblGrid>
              <a:tr h="559686"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en-US" sz="2400" b="1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Connections Needed  by Type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386668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AU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Grid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7,201,291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668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AU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Permanent</a:t>
                      </a:r>
                      <a:r>
                        <a:rPr lang="en-AU" sz="2400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 Grid 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10,880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668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Off Grid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4467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668">
                <a:tc>
                  <a:txBody>
                    <a:bodyPr/>
                    <a:lstStyle/>
                    <a:p>
                      <a:pPr marL="0" marR="0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Total 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50"/>
                        </a:spcBef>
                        <a:spcAft>
                          <a:spcPts val="150"/>
                        </a:spcAft>
                        <a:tabLst>
                          <a:tab pos="180340" algn="l"/>
                          <a:tab pos="360045" algn="l"/>
                          <a:tab pos="180340" algn="l"/>
                          <a:tab pos="360045" algn="l"/>
                        </a:tabLst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7,216,638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3975" marR="53975" marT="17780" marB="177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32864" y="4638663"/>
            <a:ext cx="2004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Source: Earth Institute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4326" y="2074455"/>
            <a:ext cx="559558" cy="6005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39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0" y="218688"/>
            <a:ext cx="9906000" cy="485775"/>
          </a:xfrm>
        </p:spPr>
        <p:txBody>
          <a:bodyPr/>
          <a:lstStyle/>
          <a:p>
            <a:r>
              <a:rPr lang="en-US" sz="2600" dirty="0" smtClean="0"/>
              <a:t>To meet this challenge, institutional strengthening is necessary 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3</a:t>
            </a:fld>
            <a:endParaRPr lang="en-NZ" dirty="0"/>
          </a:p>
        </p:txBody>
      </p:sp>
      <p:sp>
        <p:nvSpPr>
          <p:cNvPr id="6" name="Rectangular Callout 5"/>
          <p:cNvSpPr/>
          <p:nvPr/>
        </p:nvSpPr>
        <p:spPr>
          <a:xfrm>
            <a:off x="2888292" y="4491475"/>
            <a:ext cx="963752" cy="352338"/>
          </a:xfrm>
          <a:prstGeom prst="wedgeRectCallout">
            <a:avLst>
              <a:gd name="adj1" fmla="val 66355"/>
              <a:gd name="adj2" fmla="val -52225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3492"/>
                </a:solidFill>
              </a:rPr>
              <a:t>National grid</a:t>
            </a:r>
            <a:endParaRPr lang="en-US" sz="1400" dirty="0">
              <a:solidFill>
                <a:srgbClr val="003492"/>
              </a:solidFill>
            </a:endParaRPr>
          </a:p>
        </p:txBody>
      </p:sp>
      <p:sp>
        <p:nvSpPr>
          <p:cNvPr id="29" name="Rectangular Callout 28"/>
          <p:cNvSpPr/>
          <p:nvPr/>
        </p:nvSpPr>
        <p:spPr>
          <a:xfrm>
            <a:off x="5551979" y="1827656"/>
            <a:ext cx="3657149" cy="1201294"/>
          </a:xfrm>
          <a:prstGeom prst="wedgeRectCallout">
            <a:avLst>
              <a:gd name="adj1" fmla="val -70006"/>
              <a:gd name="adj2" fmla="val 1891"/>
            </a:avLst>
          </a:prstGeom>
          <a:solidFill>
            <a:srgbClr val="E6E3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There are sufficient funds and predictable financing flowing through the entire electrification program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0" name="Rectangular Callout 29"/>
          <p:cNvSpPr/>
          <p:nvPr/>
        </p:nvSpPr>
        <p:spPr>
          <a:xfrm>
            <a:off x="5551979" y="3346161"/>
            <a:ext cx="3657149" cy="1392964"/>
          </a:xfrm>
          <a:prstGeom prst="wedgeRectCallout">
            <a:avLst>
              <a:gd name="adj1" fmla="val -68386"/>
              <a:gd name="adj2" fmla="val -49722"/>
            </a:avLst>
          </a:prstGeom>
          <a:solidFill>
            <a:srgbClr val="E6E3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Project are being  planned and  prioritized in a least cost manner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1" name="Rectangular Callout 30"/>
          <p:cNvSpPr/>
          <p:nvPr/>
        </p:nvSpPr>
        <p:spPr>
          <a:xfrm>
            <a:off x="5551979" y="5070990"/>
            <a:ext cx="3657149" cy="1089532"/>
          </a:xfrm>
          <a:prstGeom prst="wedgeRectCallout">
            <a:avLst>
              <a:gd name="adj1" fmla="val -71617"/>
              <a:gd name="adj2" fmla="val -6634"/>
            </a:avLst>
          </a:prstGeom>
          <a:solidFill>
            <a:srgbClr val="E6E3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Projects are being built efficiently and are achieving social objectives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2" name="Rectangular Callout 31"/>
          <p:cNvSpPr/>
          <p:nvPr/>
        </p:nvSpPr>
        <p:spPr>
          <a:xfrm>
            <a:off x="5458810" y="985395"/>
            <a:ext cx="3657149" cy="896838"/>
          </a:xfrm>
          <a:prstGeom prst="wedgeRectCallout">
            <a:avLst>
              <a:gd name="adj1" fmla="val 43317"/>
              <a:gd name="adj2" fmla="val -23240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/>
                </a:solidFill>
              </a:rPr>
              <a:t>Strong Institutions would ensure…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578" y="5666809"/>
            <a:ext cx="1560513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93320" y="1302896"/>
            <a:ext cx="4480986" cy="5125042"/>
            <a:chOff x="293320" y="1302896"/>
            <a:chExt cx="4480986" cy="5125042"/>
          </a:xfrm>
        </p:grpSpPr>
        <p:grpSp>
          <p:nvGrpSpPr>
            <p:cNvPr id="7" name="Group 6"/>
            <p:cNvGrpSpPr/>
            <p:nvPr/>
          </p:nvGrpSpPr>
          <p:grpSpPr>
            <a:xfrm>
              <a:off x="293320" y="1302896"/>
              <a:ext cx="4480986" cy="5125042"/>
              <a:chOff x="93846" y="1460646"/>
              <a:chExt cx="4480986" cy="5125042"/>
            </a:xfrm>
          </p:grpSpPr>
          <p:pic>
            <p:nvPicPr>
              <p:cNvPr id="8" name="Picture 1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25" t="42233" b="34248"/>
              <a:stretch/>
            </p:blipFill>
            <p:spPr bwMode="auto">
              <a:xfrm>
                <a:off x="2380050" y="5444100"/>
                <a:ext cx="1705061" cy="735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Rectangular Callout 8"/>
              <p:cNvSpPr/>
              <p:nvPr/>
            </p:nvSpPr>
            <p:spPr>
              <a:xfrm>
                <a:off x="128338" y="4556905"/>
                <a:ext cx="1610777" cy="352338"/>
              </a:xfrm>
              <a:prstGeom prst="wedgeRectCallout">
                <a:avLst>
                  <a:gd name="adj1" fmla="val 66355"/>
                  <a:gd name="adj2" fmla="val -522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3492"/>
                    </a:solidFill>
                  </a:rPr>
                  <a:t>National grid expansion</a:t>
                </a:r>
                <a:endParaRPr lang="en-US" sz="1400" dirty="0">
                  <a:solidFill>
                    <a:srgbClr val="003492"/>
                  </a:solidFill>
                </a:endParaRPr>
              </a:p>
            </p:txBody>
          </p:sp>
          <p:pic>
            <p:nvPicPr>
              <p:cNvPr id="10" name="Picture 4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385" r="52015" b="57066"/>
              <a:stretch/>
            </p:blipFill>
            <p:spPr bwMode="auto">
              <a:xfrm>
                <a:off x="1720320" y="4123592"/>
                <a:ext cx="1684381" cy="11048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Rounded Rectangle 10"/>
              <p:cNvSpPr/>
              <p:nvPr/>
            </p:nvSpPr>
            <p:spPr bwMode="auto">
              <a:xfrm>
                <a:off x="185269" y="1460646"/>
                <a:ext cx="1269217" cy="719925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A7D97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8000" tIns="46800" rIns="18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400" b="0" dirty="0" smtClean="0">
                    <a:solidFill>
                      <a:schemeClr val="tx2"/>
                    </a:solidFill>
                  </a:rPr>
                  <a:t>Tariff from electricity sales</a:t>
                </a:r>
              </a:p>
            </p:txBody>
          </p:sp>
          <p:sp>
            <p:nvSpPr>
              <p:cNvPr id="12" name="Rounded Rectangle 11"/>
              <p:cNvSpPr/>
              <p:nvPr/>
            </p:nvSpPr>
            <p:spPr bwMode="auto">
              <a:xfrm>
                <a:off x="3305615" y="1460646"/>
                <a:ext cx="1269217" cy="719925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A7D97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8000" tIns="46800" rIns="18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400" b="0" dirty="0" smtClean="0">
                    <a:solidFill>
                      <a:schemeClr val="tx2"/>
                    </a:solidFill>
                  </a:rPr>
                  <a:t>Donor </a:t>
                </a:r>
                <a:r>
                  <a:rPr lang="en-US" sz="1400" dirty="0" smtClean="0">
                    <a:solidFill>
                      <a:schemeClr val="tx2"/>
                    </a:solidFill>
                  </a:rPr>
                  <a:t>f</a:t>
                </a:r>
                <a:r>
                  <a:rPr lang="en-US" sz="1400" b="0" dirty="0" smtClean="0">
                    <a:solidFill>
                      <a:schemeClr val="tx2"/>
                    </a:solidFill>
                  </a:rPr>
                  <a:t>unding/ financing</a:t>
                </a:r>
              </a:p>
            </p:txBody>
          </p:sp>
          <p:cxnSp>
            <p:nvCxnSpPr>
              <p:cNvPr id="13" name="Straight Arrow Connector 12"/>
              <p:cNvCxnSpPr/>
              <p:nvPr/>
            </p:nvCxnSpPr>
            <p:spPr>
              <a:xfrm>
                <a:off x="2380050" y="2102566"/>
                <a:ext cx="1" cy="719925"/>
              </a:xfrm>
              <a:prstGeom prst="straightConnector1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Elbow Connector 13"/>
              <p:cNvCxnSpPr/>
              <p:nvPr/>
            </p:nvCxnSpPr>
            <p:spPr>
              <a:xfrm rot="16200000" flipH="1">
                <a:off x="778844" y="2312205"/>
                <a:ext cx="560659" cy="478589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Elbow Connector 14"/>
              <p:cNvCxnSpPr/>
              <p:nvPr/>
            </p:nvCxnSpPr>
            <p:spPr>
              <a:xfrm rot="5400000">
                <a:off x="3367901" y="2272965"/>
                <a:ext cx="667634" cy="475284"/>
              </a:xfrm>
              <a:prstGeom prst="bentConnector3">
                <a:avLst>
                  <a:gd name="adj1" fmla="val 58893"/>
                </a:avLst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ounded Rectangle 15"/>
              <p:cNvSpPr/>
              <p:nvPr/>
            </p:nvSpPr>
            <p:spPr bwMode="auto">
              <a:xfrm>
                <a:off x="1745442" y="1460646"/>
                <a:ext cx="1269217" cy="719925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A7D97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8000" tIns="46800" rIns="18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400" b="0" dirty="0" smtClean="0">
                    <a:solidFill>
                      <a:schemeClr val="tx2"/>
                    </a:solidFill>
                  </a:rPr>
                  <a:t>Union budget</a:t>
                </a:r>
              </a:p>
            </p:txBody>
          </p:sp>
          <p:sp>
            <p:nvSpPr>
              <p:cNvPr id="17" name="Rectangular Callout 16"/>
              <p:cNvSpPr/>
              <p:nvPr/>
            </p:nvSpPr>
            <p:spPr>
              <a:xfrm>
                <a:off x="128338" y="5523954"/>
                <a:ext cx="1610777" cy="352338"/>
              </a:xfrm>
              <a:prstGeom prst="wedgeRectCallout">
                <a:avLst>
                  <a:gd name="adj1" fmla="val 66355"/>
                  <a:gd name="adj2" fmla="val -522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3492"/>
                    </a:solidFill>
                  </a:rPr>
                  <a:t>Temporary and Permanent Mini grid expansion</a:t>
                </a:r>
                <a:endParaRPr lang="en-US" sz="1400" dirty="0">
                  <a:solidFill>
                    <a:srgbClr val="003492"/>
                  </a:solidFill>
                </a:endParaRPr>
              </a:p>
            </p:txBody>
          </p:sp>
          <p:sp>
            <p:nvSpPr>
              <p:cNvPr id="18" name="Rectangular Callout 17"/>
              <p:cNvSpPr/>
              <p:nvPr/>
            </p:nvSpPr>
            <p:spPr>
              <a:xfrm>
                <a:off x="157973" y="6233350"/>
                <a:ext cx="1610777" cy="352338"/>
              </a:xfrm>
              <a:prstGeom prst="wedgeRectCallout">
                <a:avLst>
                  <a:gd name="adj1" fmla="val 66355"/>
                  <a:gd name="adj2" fmla="val -522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dirty="0" smtClean="0">
                    <a:solidFill>
                      <a:srgbClr val="003492"/>
                    </a:solidFill>
                  </a:rPr>
                  <a:t>Household-level expansion (</a:t>
                </a:r>
                <a:r>
                  <a:rPr lang="en-US" sz="1400" dirty="0" err="1" smtClean="0">
                    <a:solidFill>
                      <a:srgbClr val="003492"/>
                    </a:solidFill>
                  </a:rPr>
                  <a:t>SHS</a:t>
                </a:r>
                <a:r>
                  <a:rPr lang="en-US" sz="1400" dirty="0" smtClean="0">
                    <a:solidFill>
                      <a:srgbClr val="003492"/>
                    </a:solidFill>
                  </a:rPr>
                  <a:t>)</a:t>
                </a:r>
                <a:endParaRPr lang="en-US" sz="1400" dirty="0">
                  <a:solidFill>
                    <a:srgbClr val="003492"/>
                  </a:solidFill>
                </a:endParaRP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>
              <a:xfrm>
                <a:off x="3248684" y="4051584"/>
                <a:ext cx="0" cy="432048"/>
              </a:xfrm>
              <a:prstGeom prst="straightConnector1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3248684" y="4051584"/>
                <a:ext cx="117013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573087" y="2067599"/>
                <a:ext cx="493580" cy="44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143799" y="2033152"/>
                <a:ext cx="493580" cy="44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3751815" y="2067599"/>
                <a:ext cx="493580" cy="44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Rectangular Callout 23"/>
              <p:cNvSpPr/>
              <p:nvPr/>
            </p:nvSpPr>
            <p:spPr>
              <a:xfrm>
                <a:off x="93846" y="3474445"/>
                <a:ext cx="3714781" cy="352338"/>
              </a:xfrm>
              <a:prstGeom prst="wedgeRectCallout">
                <a:avLst>
                  <a:gd name="adj1" fmla="val 49732"/>
                  <a:gd name="adj2" fmla="val 1702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 smtClean="0">
                    <a:solidFill>
                      <a:schemeClr val="tx2"/>
                    </a:solidFill>
                  </a:rPr>
                  <a:t>Funds flow to entities responsible for:</a:t>
                </a:r>
                <a:endParaRPr lang="en-US" sz="16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Rounded Rectangle 24"/>
              <p:cNvSpPr/>
              <p:nvPr/>
            </p:nvSpPr>
            <p:spPr bwMode="auto">
              <a:xfrm>
                <a:off x="185268" y="2853102"/>
                <a:ext cx="4389564" cy="576500"/>
              </a:xfrm>
              <a:prstGeom prst="roundRect">
                <a:avLst/>
              </a:prstGeom>
              <a:solidFill>
                <a:srgbClr val="92D050"/>
              </a:solidFill>
              <a:ln w="38100" cap="flat" cmpd="sng" algn="ctr">
                <a:solidFill>
                  <a:srgbClr val="A7D97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8000" tIns="46800" rIns="18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600" dirty="0" smtClean="0">
                    <a:solidFill>
                      <a:schemeClr val="tx2"/>
                    </a:solidFill>
                  </a:rPr>
                  <a:t>Coordination and allocation of  funding on sector-wide basis, based on plan</a:t>
                </a:r>
                <a:endParaRPr lang="en-US" sz="1600" b="0" dirty="0" smtClean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3488289" y="3285586"/>
                <a:ext cx="493580" cy="448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7" name="Straight Arrow Connector 26"/>
              <p:cNvCxnSpPr/>
              <p:nvPr/>
            </p:nvCxnSpPr>
            <p:spPr>
              <a:xfrm>
                <a:off x="3735079" y="3674319"/>
                <a:ext cx="0" cy="1673409"/>
              </a:xfrm>
              <a:prstGeom prst="straightConnector1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4418814" y="4051584"/>
                <a:ext cx="0" cy="1982804"/>
              </a:xfrm>
              <a:prstGeom prst="straightConnector1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070" y="5049793"/>
              <a:ext cx="870861" cy="822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8080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65100" y="352427"/>
            <a:ext cx="9906000" cy="485775"/>
          </a:xfrm>
        </p:spPr>
        <p:txBody>
          <a:bodyPr/>
          <a:lstStyle/>
          <a:p>
            <a:r>
              <a:rPr lang="en-US" sz="2600" dirty="0" smtClean="0"/>
              <a:t>The </a:t>
            </a:r>
            <a:r>
              <a:rPr lang="en-US" sz="2600" dirty="0"/>
              <a:t>institutional reform </a:t>
            </a:r>
            <a:r>
              <a:rPr lang="en-US" sz="2600" dirty="0" smtClean="0"/>
              <a:t>will need </a:t>
            </a:r>
            <a:r>
              <a:rPr lang="en-US" sz="2600" dirty="0"/>
              <a:t>to </a:t>
            </a:r>
            <a:r>
              <a:rPr lang="en-US" sz="2600" dirty="0" smtClean="0"/>
              <a:t>address barriers related to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8337550" y="5867473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4" name="Rounded Rectangle 33"/>
          <p:cNvSpPr/>
          <p:nvPr/>
        </p:nvSpPr>
        <p:spPr bwMode="auto">
          <a:xfrm>
            <a:off x="2964049" y="1219200"/>
            <a:ext cx="4233692" cy="105330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1F497D"/>
                </a:solidFill>
                <a:ea typeface="MS PGothic" pitchFamily="34" charset="-128"/>
              </a:rPr>
              <a:t>Program-level management and coordination</a:t>
            </a:r>
            <a:endParaRPr lang="en-US" sz="2000" dirty="0">
              <a:solidFill>
                <a:srgbClr val="1F497D"/>
              </a:solidFill>
              <a:ea typeface="MS PGothic" pitchFamily="34" charset="-128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2886230" y="2514600"/>
            <a:ext cx="4295626" cy="126537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1F497D"/>
                </a:solidFill>
                <a:ea typeface="MS PGothic" pitchFamily="34" charset="-128"/>
              </a:rPr>
              <a:t>  Efficient operation of ESE and YESB under MOEP leadership, and ability to </a:t>
            </a:r>
            <a:r>
              <a:rPr lang="en-US" sz="2000" dirty="0" smtClean="0">
                <a:solidFill>
                  <a:srgbClr val="1F497D"/>
                </a:solidFill>
              </a:rPr>
              <a:t>use private and community resources in sub-franchise areas</a:t>
            </a:r>
            <a:endParaRPr lang="en-US" sz="2000" dirty="0">
              <a:solidFill>
                <a:srgbClr val="1F497D"/>
              </a:solidFill>
              <a:ea typeface="MS PGothic" pitchFamily="34" charset="-128"/>
            </a:endParaRPr>
          </a:p>
        </p:txBody>
      </p:sp>
      <p:sp>
        <p:nvSpPr>
          <p:cNvPr id="36" name="Chevron 35"/>
          <p:cNvSpPr/>
          <p:nvPr/>
        </p:nvSpPr>
        <p:spPr>
          <a:xfrm rot="5400000">
            <a:off x="2092790" y="2774612"/>
            <a:ext cx="589981" cy="687395"/>
          </a:xfrm>
          <a:prstGeom prst="chevron">
            <a:avLst>
              <a:gd name="adj" fmla="val 62310"/>
            </a:avLst>
          </a:pr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Chevron 36"/>
          <p:cNvSpPr/>
          <p:nvPr/>
        </p:nvSpPr>
        <p:spPr>
          <a:xfrm rot="5400000">
            <a:off x="2168051" y="1475294"/>
            <a:ext cx="589981" cy="687395"/>
          </a:xfrm>
          <a:prstGeom prst="chevron">
            <a:avLst>
              <a:gd name="adj" fmla="val 62310"/>
            </a:avLst>
          </a:pr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Rounded Rectangle 37"/>
          <p:cNvSpPr/>
          <p:nvPr/>
        </p:nvSpPr>
        <p:spPr bwMode="auto">
          <a:xfrm>
            <a:off x="2931851" y="4038601"/>
            <a:ext cx="4265899" cy="75410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1F497D"/>
                </a:solidFill>
              </a:rPr>
              <a:t>Accelerated  implementation of mini-grids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2916074" y="5029132"/>
            <a:ext cx="4281665" cy="69189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dirty="0" smtClean="0">
                <a:solidFill>
                  <a:srgbClr val="1F497D"/>
                </a:solidFill>
              </a:rPr>
              <a:t>   Sustainability and efficiency of </a:t>
            </a:r>
            <a:r>
              <a:rPr lang="en-US" sz="2000" dirty="0">
                <a:solidFill>
                  <a:srgbClr val="1F497D"/>
                </a:solidFill>
              </a:rPr>
              <a:t>i</a:t>
            </a:r>
            <a:r>
              <a:rPr lang="en-US" sz="2000" dirty="0" smtClean="0">
                <a:solidFill>
                  <a:srgbClr val="1F497D"/>
                </a:solidFill>
              </a:rPr>
              <a:t>ndividual household-level solutions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40" name="Chevron 39"/>
          <p:cNvSpPr/>
          <p:nvPr/>
        </p:nvSpPr>
        <p:spPr>
          <a:xfrm rot="5400000">
            <a:off x="2068501" y="4190008"/>
            <a:ext cx="589981" cy="687395"/>
          </a:xfrm>
          <a:prstGeom prst="chevron">
            <a:avLst>
              <a:gd name="adj" fmla="val 62310"/>
            </a:avLst>
          </a:pr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Chevron 40"/>
          <p:cNvSpPr/>
          <p:nvPr/>
        </p:nvSpPr>
        <p:spPr>
          <a:xfrm rot="5400000">
            <a:off x="2046746" y="5049836"/>
            <a:ext cx="589981" cy="687395"/>
          </a:xfrm>
          <a:prstGeom prst="chevron">
            <a:avLst>
              <a:gd name="adj" fmla="val 62310"/>
            </a:avLst>
          </a:pr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Chevron 41"/>
          <p:cNvSpPr/>
          <p:nvPr/>
        </p:nvSpPr>
        <p:spPr>
          <a:xfrm rot="5400000">
            <a:off x="2068501" y="5861571"/>
            <a:ext cx="589981" cy="687395"/>
          </a:xfrm>
          <a:prstGeom prst="chevron">
            <a:avLst>
              <a:gd name="adj" fmla="val 62310"/>
            </a:avLst>
          </a:pr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Rounded Rectangle 42"/>
          <p:cNvSpPr/>
          <p:nvPr/>
        </p:nvSpPr>
        <p:spPr bwMode="auto">
          <a:xfrm>
            <a:off x="2902116" y="5910342"/>
            <a:ext cx="4295626" cy="55518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dirty="0" smtClean="0">
                <a:solidFill>
                  <a:srgbClr val="1F497D"/>
                </a:solidFill>
              </a:rPr>
              <a:t>   Involving private sector efficiently</a:t>
            </a:r>
            <a:endParaRPr lang="en-US" sz="20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60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-1" y="392114"/>
            <a:ext cx="10547131" cy="485775"/>
          </a:xfrm>
        </p:spPr>
        <p:txBody>
          <a:bodyPr/>
          <a:lstStyle/>
          <a:p>
            <a:r>
              <a:rPr lang="en-US" sz="2700" dirty="0" smtClean="0"/>
              <a:t>We have developed institutional recommendations for the following</a:t>
            </a:r>
            <a:endParaRPr 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74316C-E23F-428A-8567-06E5DA18F3DA}" type="slidenum">
              <a:rPr lang="en-NZ" smtClean="0"/>
              <a:pPr/>
              <a:t>5</a:t>
            </a:fld>
            <a:endParaRPr lang="en-NZ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262888" y="2489991"/>
            <a:ext cx="5986" cy="502014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268874" y="2500151"/>
            <a:ext cx="719896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 bwMode="auto">
          <a:xfrm>
            <a:off x="3494890" y="1226778"/>
            <a:ext cx="3711311" cy="741451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A7D97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" tIns="46800" rIns="18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tx2"/>
                </a:solidFill>
              </a:rPr>
              <a:t>Sector-wide </a:t>
            </a:r>
            <a:r>
              <a:rPr lang="en-US" sz="2000" dirty="0">
                <a:solidFill>
                  <a:schemeClr val="tx2"/>
                </a:solidFill>
              </a:rPr>
              <a:t>P</a:t>
            </a:r>
            <a:r>
              <a:rPr lang="en-US" sz="2000" dirty="0" smtClean="0">
                <a:solidFill>
                  <a:schemeClr val="tx2"/>
                </a:solidFill>
              </a:rPr>
              <a:t>rogram level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tx2"/>
                </a:solidFill>
              </a:rPr>
              <a:t>Planning and Coordination</a:t>
            </a:r>
            <a:endParaRPr lang="en-US" sz="2000" b="0" dirty="0" smtClean="0">
              <a:solidFill>
                <a:schemeClr val="tx2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310245" y="1094470"/>
            <a:ext cx="407189" cy="34544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3711448" y="2489991"/>
            <a:ext cx="5986" cy="502014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6315613" y="2489991"/>
            <a:ext cx="5986" cy="502014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8461848" y="2507926"/>
            <a:ext cx="5986" cy="502014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953324" y="1968229"/>
            <a:ext cx="0" cy="5396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70498" y="2913423"/>
            <a:ext cx="1995670" cy="2293625"/>
            <a:chOff x="286264" y="3149913"/>
            <a:chExt cx="1995670" cy="2293625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385" r="52015" b="57066"/>
            <a:stretch/>
          </p:blipFill>
          <p:spPr bwMode="auto">
            <a:xfrm>
              <a:off x="489859" y="3287070"/>
              <a:ext cx="1684381" cy="1104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ounded Rectangle 8"/>
            <p:cNvSpPr/>
            <p:nvPr/>
          </p:nvSpPr>
          <p:spPr>
            <a:xfrm>
              <a:off x="361694" y="3248978"/>
              <a:ext cx="1920240" cy="2194560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 smtClean="0">
                  <a:solidFill>
                    <a:schemeClr val="tx2"/>
                  </a:solidFill>
                </a:rPr>
                <a:t>YESB Franchise Area Grid Connections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286264" y="3149913"/>
              <a:ext cx="407189" cy="3454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2</a:t>
              </a:r>
              <a:endParaRPr lang="en-US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715428" y="2904001"/>
            <a:ext cx="2032380" cy="2282564"/>
            <a:chOff x="2731194" y="3140491"/>
            <a:chExt cx="2032380" cy="2282564"/>
          </a:xfrm>
        </p:grpSpPr>
        <p:sp>
          <p:nvSpPr>
            <p:cNvPr id="17" name="Rounded Rectangle 16"/>
            <p:cNvSpPr/>
            <p:nvPr/>
          </p:nvSpPr>
          <p:spPr>
            <a:xfrm>
              <a:off x="2843334" y="3228495"/>
              <a:ext cx="1920240" cy="2194560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 smtClean="0">
                  <a:solidFill>
                    <a:schemeClr val="tx2"/>
                  </a:solidFill>
                </a:rPr>
                <a:t>ESE Franchise Area Grid Connections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pic>
          <p:nvPicPr>
            <p:cNvPr id="39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385" r="52015" b="57066"/>
            <a:stretch/>
          </p:blipFill>
          <p:spPr bwMode="auto">
            <a:xfrm>
              <a:off x="2934789" y="3313216"/>
              <a:ext cx="1684381" cy="1104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Oval 48"/>
            <p:cNvSpPr/>
            <p:nvPr/>
          </p:nvSpPr>
          <p:spPr>
            <a:xfrm>
              <a:off x="2731194" y="3140491"/>
              <a:ext cx="407189" cy="3454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</a:t>
              </a:r>
              <a:endParaRPr lang="en-US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52028" y="2950036"/>
            <a:ext cx="2086446" cy="2254464"/>
            <a:chOff x="5167794" y="3186526"/>
            <a:chExt cx="2086446" cy="2254464"/>
          </a:xfrm>
        </p:grpSpPr>
        <p:grpSp>
          <p:nvGrpSpPr>
            <p:cNvPr id="33" name="Group 32"/>
            <p:cNvGrpSpPr/>
            <p:nvPr/>
          </p:nvGrpSpPr>
          <p:grpSpPr>
            <a:xfrm>
              <a:off x="5401869" y="3489972"/>
              <a:ext cx="1852371" cy="919417"/>
              <a:chOff x="4231702" y="4013388"/>
              <a:chExt cx="2024179" cy="1064395"/>
            </a:xfrm>
          </p:grpSpPr>
          <p:pic>
            <p:nvPicPr>
              <p:cNvPr id="8" name="Picture 1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25" t="42233" b="34248"/>
              <a:stretch/>
            </p:blipFill>
            <p:spPr bwMode="auto">
              <a:xfrm>
                <a:off x="4327334" y="4246145"/>
                <a:ext cx="1928547" cy="831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1702" y="4013388"/>
                <a:ext cx="919417" cy="9194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ounded Rectangle 5"/>
            <p:cNvSpPr/>
            <p:nvPr/>
          </p:nvSpPr>
          <p:spPr>
            <a:xfrm>
              <a:off x="5301727" y="3246430"/>
              <a:ext cx="1920240" cy="2194560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 smtClean="0">
                  <a:solidFill>
                    <a:schemeClr val="tx2"/>
                  </a:solidFill>
                </a:rPr>
                <a:t>Mini-grid connections </a:t>
              </a:r>
              <a:r>
                <a:rPr lang="en-US" sz="1400" dirty="0" smtClean="0">
                  <a:solidFill>
                    <a:schemeClr val="tx2"/>
                  </a:solidFill>
                </a:rPr>
                <a:t>(includes pre-electrification</a:t>
              </a:r>
              <a:r>
                <a:rPr lang="en-US" dirty="0" smtClean="0">
                  <a:solidFill>
                    <a:schemeClr val="tx2"/>
                  </a:solidFill>
                </a:rPr>
                <a:t>)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5167794" y="3186526"/>
              <a:ext cx="407189" cy="3454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4</a:t>
              </a:r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494943" y="2929711"/>
            <a:ext cx="2153920" cy="2303551"/>
            <a:chOff x="7510709" y="3166201"/>
            <a:chExt cx="2153920" cy="2303551"/>
          </a:xfrm>
        </p:grpSpPr>
        <p:sp>
          <p:nvSpPr>
            <p:cNvPr id="18" name="Rounded Rectangle 17"/>
            <p:cNvSpPr/>
            <p:nvPr/>
          </p:nvSpPr>
          <p:spPr>
            <a:xfrm>
              <a:off x="7744389" y="3275192"/>
              <a:ext cx="1920240" cy="2194560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3492"/>
                </a:solidFill>
              </a:endParaRPr>
            </a:p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 smtClean="0">
                  <a:solidFill>
                    <a:schemeClr val="tx2"/>
                  </a:solidFill>
                </a:rPr>
                <a:t>Off grid Household-level Connections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0709" y="3275192"/>
              <a:ext cx="1684091" cy="10656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" name="Oval 52"/>
            <p:cNvSpPr/>
            <p:nvPr/>
          </p:nvSpPr>
          <p:spPr>
            <a:xfrm>
              <a:off x="7636674" y="3166201"/>
              <a:ext cx="407189" cy="3454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5</a:t>
              </a:r>
              <a:endParaRPr lang="en-US" dirty="0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175902" y="2744944"/>
            <a:ext cx="9619736" cy="293064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ular Callout 57"/>
          <p:cNvSpPr/>
          <p:nvPr/>
        </p:nvSpPr>
        <p:spPr>
          <a:xfrm>
            <a:off x="5401868" y="5801704"/>
            <a:ext cx="4409535" cy="835572"/>
          </a:xfrm>
          <a:prstGeom prst="wedgeRectCallout">
            <a:avLst>
              <a:gd name="adj1" fmla="val -37189"/>
              <a:gd name="adj2" fmla="val 9820"/>
            </a:avLst>
          </a:prstGeom>
          <a:solidFill>
            <a:srgbClr val="E6E3CC"/>
          </a:solidFill>
          <a:ln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These recommendations are based on feedback from Government and recent decisions…  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19988" y="5517711"/>
            <a:ext cx="2602629" cy="64281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/>
                </a:solidFill>
              </a:rPr>
              <a:t>Role of private sector</a:t>
            </a:r>
          </a:p>
        </p:txBody>
      </p:sp>
      <p:sp>
        <p:nvSpPr>
          <p:cNvPr id="34" name="Oval 33"/>
          <p:cNvSpPr/>
          <p:nvPr/>
        </p:nvSpPr>
        <p:spPr>
          <a:xfrm>
            <a:off x="348413" y="5424029"/>
            <a:ext cx="407189" cy="34544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386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0072" y="392156"/>
            <a:ext cx="9716814" cy="485775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o ensure NEP is well planned and coordinated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3797300" y="6504972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/>
              <a:pPr/>
              <a:t>6</a:t>
            </a:fld>
            <a:endParaRPr lang="en-NZ" dirty="0"/>
          </a:p>
        </p:txBody>
      </p:sp>
      <p:sp>
        <p:nvSpPr>
          <p:cNvPr id="5" name="Down Arrow 4"/>
          <p:cNvSpPr/>
          <p:nvPr/>
        </p:nvSpPr>
        <p:spPr>
          <a:xfrm rot="5400000" flipH="1">
            <a:off x="1901033" y="4550925"/>
            <a:ext cx="287822" cy="2783877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110362" y="2543295"/>
            <a:ext cx="9790380" cy="4118034"/>
            <a:chOff x="3259801" y="2802123"/>
            <a:chExt cx="7922119" cy="3237223"/>
          </a:xfrm>
        </p:grpSpPr>
        <p:sp>
          <p:nvSpPr>
            <p:cNvPr id="7" name="Rectangular Callout 6"/>
            <p:cNvSpPr/>
            <p:nvPr/>
          </p:nvSpPr>
          <p:spPr>
            <a:xfrm>
              <a:off x="3486773" y="2802123"/>
              <a:ext cx="3486884" cy="2442102"/>
            </a:xfrm>
            <a:prstGeom prst="wedgeRectCallout">
              <a:avLst>
                <a:gd name="adj1" fmla="val -37625"/>
                <a:gd name="adj2" fmla="val 54165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i="1" dirty="0" smtClean="0">
                  <a:solidFill>
                    <a:srgbClr val="000000"/>
                  </a:solidFill>
                </a:rPr>
                <a:t>Permanent Functions:</a:t>
              </a:r>
              <a:endParaRPr lang="en-US" sz="2000" b="1" i="1" dirty="0">
                <a:solidFill>
                  <a:srgbClr val="000000"/>
                </a:solidFill>
              </a:endParaRPr>
            </a:p>
            <a:p>
              <a:pPr marL="297180" indent="-274320" defTabSz="457200" fontAlgn="base">
                <a:spcBef>
                  <a:spcPct val="0"/>
                </a:spcBef>
                <a:spcAft>
                  <a:spcPct val="0"/>
                </a:spcAft>
                <a:buSzPct val="76000"/>
                <a:buFont typeface="Wingdings 3"/>
                <a:buChar char=""/>
              </a:pPr>
              <a:r>
                <a:rPr lang="en-US" dirty="0" smtClean="0">
                  <a:solidFill>
                    <a:srgbClr val="000000"/>
                  </a:solidFill>
                </a:rPr>
                <a:t>Maintain </a:t>
              </a:r>
              <a:r>
                <a:rPr lang="en-US" dirty="0">
                  <a:solidFill>
                    <a:srgbClr val="000000"/>
                  </a:solidFill>
                </a:rPr>
                <a:t>and update </a:t>
              </a:r>
              <a:r>
                <a:rPr lang="en-US" dirty="0" smtClean="0">
                  <a:solidFill>
                    <a:srgbClr val="000000"/>
                  </a:solidFill>
                </a:rPr>
                <a:t> geospatial  &amp; financial </a:t>
              </a:r>
              <a:r>
                <a:rPr lang="en-US" dirty="0">
                  <a:solidFill>
                    <a:srgbClr val="000000"/>
                  </a:solidFill>
                </a:rPr>
                <a:t>plans for </a:t>
              </a:r>
              <a:r>
                <a:rPr lang="en-US" dirty="0" smtClean="0">
                  <a:solidFill>
                    <a:srgbClr val="000000"/>
                  </a:solidFill>
                </a:rPr>
                <a:t>NEP</a:t>
              </a:r>
            </a:p>
            <a:p>
              <a:pPr marL="297180" indent="-274320" defTabSz="457200" fontAlgn="base">
                <a:spcBef>
                  <a:spcPct val="0"/>
                </a:spcBef>
                <a:spcAft>
                  <a:spcPct val="0"/>
                </a:spcAft>
                <a:buSzPct val="76000"/>
                <a:buFont typeface="Wingdings 3"/>
                <a:buChar char=""/>
              </a:pPr>
              <a:r>
                <a:rPr lang="en-US" dirty="0" smtClean="0">
                  <a:solidFill>
                    <a:srgbClr val="000000"/>
                  </a:solidFill>
                </a:rPr>
                <a:t>Monitor </a:t>
              </a:r>
              <a:r>
                <a:rPr lang="en-US" dirty="0">
                  <a:solidFill>
                    <a:srgbClr val="000000"/>
                  </a:solidFill>
                </a:rPr>
                <a:t> </a:t>
              </a:r>
              <a:r>
                <a:rPr lang="en-US" dirty="0" smtClean="0">
                  <a:solidFill>
                    <a:srgbClr val="000000"/>
                  </a:solidFill>
                </a:rPr>
                <a:t>achievement </a:t>
              </a:r>
              <a:r>
                <a:rPr lang="en-US" dirty="0">
                  <a:solidFill>
                    <a:srgbClr val="000000"/>
                  </a:solidFill>
                </a:rPr>
                <a:t>of </a:t>
              </a:r>
              <a:r>
                <a:rPr lang="en-US" dirty="0" smtClean="0">
                  <a:solidFill>
                    <a:srgbClr val="000000"/>
                  </a:solidFill>
                </a:rPr>
                <a:t> targets</a:t>
              </a:r>
            </a:p>
            <a:p>
              <a:pPr marL="297180" indent="-274320" defTabSz="457200" fontAlgn="base">
                <a:spcBef>
                  <a:spcPct val="0"/>
                </a:spcBef>
                <a:spcAft>
                  <a:spcPct val="0"/>
                </a:spcAft>
                <a:buSzPct val="76000"/>
                <a:buFont typeface="Wingdings 3"/>
                <a:buChar char=""/>
              </a:pPr>
              <a:r>
                <a:rPr lang="en-US" dirty="0" smtClean="0">
                  <a:solidFill>
                    <a:srgbClr val="000000"/>
                  </a:solidFill>
                </a:rPr>
                <a:t>Serve </a:t>
              </a:r>
              <a:r>
                <a:rPr lang="en-US" dirty="0">
                  <a:solidFill>
                    <a:srgbClr val="000000"/>
                  </a:solidFill>
                </a:rPr>
                <a:t>as  </a:t>
              </a:r>
              <a:r>
                <a:rPr lang="en-US" dirty="0" smtClean="0">
                  <a:solidFill>
                    <a:srgbClr val="000000"/>
                  </a:solidFill>
                </a:rPr>
                <a:t>main </a:t>
              </a:r>
              <a:r>
                <a:rPr lang="en-US" dirty="0">
                  <a:solidFill>
                    <a:srgbClr val="000000"/>
                  </a:solidFill>
                </a:rPr>
                <a:t>point of contact for </a:t>
              </a:r>
              <a:r>
                <a:rPr lang="en-US" dirty="0" smtClean="0">
                  <a:solidFill>
                    <a:srgbClr val="000000"/>
                  </a:solidFill>
                </a:rPr>
                <a:t>development partners </a:t>
              </a:r>
            </a:p>
            <a:p>
              <a:pPr marL="297180" indent="-274320" defTabSz="457200" fontAlgn="base">
                <a:spcBef>
                  <a:spcPct val="0"/>
                </a:spcBef>
                <a:spcAft>
                  <a:spcPct val="0"/>
                </a:spcAft>
                <a:buSzPct val="76000"/>
                <a:buFont typeface="Wingdings 3"/>
                <a:buChar char=""/>
              </a:pPr>
              <a:r>
                <a:rPr lang="en-US" dirty="0" smtClean="0">
                  <a:solidFill>
                    <a:srgbClr val="000000"/>
                  </a:solidFill>
                </a:rPr>
                <a:t>Advise on management of coherent financing program</a:t>
              </a:r>
              <a:endParaRPr lang="en-US" dirty="0">
                <a:solidFill>
                  <a:srgbClr val="000000"/>
                </a:solidFill>
              </a:endParaRPr>
            </a:p>
            <a:p>
              <a:pPr marL="297180" indent="-274320" defTabSz="457200" fontAlgn="base">
                <a:spcBef>
                  <a:spcPct val="0"/>
                </a:spcBef>
                <a:spcAft>
                  <a:spcPct val="0"/>
                </a:spcAft>
                <a:buSzPct val="76000"/>
                <a:buFont typeface="Wingdings 3"/>
                <a:buChar char=""/>
              </a:pPr>
              <a:r>
                <a:rPr lang="en-US" dirty="0" smtClean="0">
                  <a:solidFill>
                    <a:srgbClr val="000000"/>
                  </a:solidFill>
                </a:rPr>
                <a:t>Provide </a:t>
              </a:r>
              <a:r>
                <a:rPr lang="en-US" dirty="0">
                  <a:solidFill>
                    <a:srgbClr val="000000"/>
                  </a:solidFill>
                </a:rPr>
                <a:t>advice and support to </a:t>
              </a:r>
              <a:r>
                <a:rPr lang="en-US" dirty="0" smtClean="0">
                  <a:solidFill>
                    <a:srgbClr val="000000"/>
                  </a:solidFill>
                </a:rPr>
                <a:t>Ministries </a:t>
              </a:r>
              <a:r>
                <a:rPr lang="en-US" dirty="0">
                  <a:solidFill>
                    <a:srgbClr val="000000"/>
                  </a:solidFill>
                </a:rPr>
                <a:t>involved </a:t>
              </a:r>
              <a:r>
                <a:rPr lang="en-US" dirty="0" smtClean="0">
                  <a:solidFill>
                    <a:srgbClr val="000000"/>
                  </a:solidFill>
                </a:rPr>
                <a:t>NEP program implementation.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877497" y="5365860"/>
              <a:ext cx="7304423" cy="643235"/>
              <a:chOff x="3650429" y="5107249"/>
              <a:chExt cx="7304423" cy="643235"/>
            </a:xfrm>
          </p:grpSpPr>
          <p:sp>
            <p:nvSpPr>
              <p:cNvPr id="10" name="Line 19"/>
              <p:cNvSpPr>
                <a:spLocks noChangeShapeType="1"/>
              </p:cNvSpPr>
              <p:nvPr/>
            </p:nvSpPr>
            <p:spPr bwMode="auto">
              <a:xfrm flipH="1">
                <a:off x="3650429" y="5328998"/>
                <a:ext cx="7304423" cy="1130"/>
              </a:xfrm>
              <a:prstGeom prst="line">
                <a:avLst/>
              </a:prstGeom>
              <a:noFill/>
              <a:ln w="57150">
                <a:solidFill>
                  <a:srgbClr val="7990BD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8000" tIns="46800" rIns="18000" bIns="4680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3492"/>
                  </a:solidFill>
                  <a:ea typeface="MS PGothic" pitchFamily="34" charset="-128"/>
                </a:endParaRPr>
              </a:p>
            </p:txBody>
          </p:sp>
          <p:sp>
            <p:nvSpPr>
              <p:cNvPr id="11" name="Line 19"/>
              <p:cNvSpPr>
                <a:spLocks noChangeShapeType="1"/>
              </p:cNvSpPr>
              <p:nvPr/>
            </p:nvSpPr>
            <p:spPr bwMode="auto">
              <a:xfrm flipH="1" flipV="1">
                <a:off x="3650430" y="5127681"/>
                <a:ext cx="0" cy="346605"/>
              </a:xfrm>
              <a:prstGeom prst="line">
                <a:avLst/>
              </a:prstGeom>
              <a:noFill/>
              <a:ln w="57150">
                <a:solidFill>
                  <a:srgbClr val="7990BD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8000" tIns="46800" rIns="18000" bIns="4680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3492"/>
                  </a:solidFill>
                  <a:ea typeface="MS PGothic" pitchFamily="34" charset="-128"/>
                </a:endParaRPr>
              </a:p>
            </p:txBody>
          </p:sp>
          <p:sp>
            <p:nvSpPr>
              <p:cNvPr id="12" name="Line 19"/>
              <p:cNvSpPr>
                <a:spLocks noChangeShapeType="1"/>
              </p:cNvSpPr>
              <p:nvPr/>
            </p:nvSpPr>
            <p:spPr bwMode="auto">
              <a:xfrm flipH="1" flipV="1">
                <a:off x="8438629" y="5107249"/>
                <a:ext cx="0" cy="346605"/>
              </a:xfrm>
              <a:prstGeom prst="line">
                <a:avLst/>
              </a:prstGeom>
              <a:noFill/>
              <a:ln w="57150">
                <a:solidFill>
                  <a:srgbClr val="7990BD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8000" tIns="46800" rIns="18000" bIns="46800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3492"/>
                  </a:solidFill>
                  <a:ea typeface="MS PGothic" pitchFamily="34" charset="-128"/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>
                <a:off x="8020889" y="5385851"/>
                <a:ext cx="1626448" cy="36463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  <a:extLst/>
            </p:spPr>
            <p:txBody>
              <a:bodyPr wrap="square" lIns="18000" tIns="46800" rIns="18000" bIns="46800">
                <a:spAutoFit/>
              </a:bodyPr>
              <a:lstStyle>
                <a:lvl1pPr>
                  <a:defRPr sz="14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NZ" sz="2400" dirty="0" smtClean="0">
                    <a:solidFill>
                      <a:srgbClr val="000000"/>
                    </a:solidFill>
                    <a:latin typeface="Calibri"/>
                    <a:ea typeface="MS PGothic" pitchFamily="34" charset="-128"/>
                  </a:rPr>
                  <a:t>Medium Term</a:t>
                </a:r>
                <a:endParaRPr lang="en-GB" sz="2400" dirty="0">
                  <a:solidFill>
                    <a:srgbClr val="000000"/>
                  </a:solidFill>
                  <a:latin typeface="Calibri"/>
                  <a:ea typeface="MS PGothic" pitchFamily="34" charset="-128"/>
                </a:endParaRPr>
              </a:p>
            </p:txBody>
          </p:sp>
        </p:grp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3259801" y="5674712"/>
              <a:ext cx="1877413" cy="364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wrap="square" lIns="18000" tIns="46800" rIns="18000" bIns="46800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NZ" sz="2400" dirty="0" smtClean="0">
                  <a:solidFill>
                    <a:srgbClr val="000000"/>
                  </a:solidFill>
                  <a:latin typeface="Calibri"/>
                  <a:ea typeface="MS PGothic" pitchFamily="34" charset="-128"/>
                </a:rPr>
                <a:t>Today (2015)</a:t>
              </a:r>
              <a:endParaRPr lang="en-GB" sz="2400" dirty="0">
                <a:solidFill>
                  <a:srgbClr val="000000"/>
                </a:solidFill>
                <a:latin typeface="Calibri"/>
                <a:ea typeface="MS PGothic" pitchFamily="34" charset="-128"/>
              </a:endParaRPr>
            </a:p>
          </p:txBody>
        </p:sp>
      </p:grpSp>
      <p:sp>
        <p:nvSpPr>
          <p:cNvPr id="16" name="Down Arrow 15"/>
          <p:cNvSpPr/>
          <p:nvPr/>
        </p:nvSpPr>
        <p:spPr>
          <a:xfrm rot="5400000" flipH="1" flipV="1">
            <a:off x="5356582" y="4904441"/>
            <a:ext cx="289262" cy="204377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958850" y="5665628"/>
            <a:ext cx="2010011" cy="4638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lIns="18000" tIns="46800" rIns="180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NZ" sz="2400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Interim</a:t>
            </a:r>
            <a:endParaRPr lang="en-GB" sz="2400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6857878" y="2543306"/>
            <a:ext cx="2851708" cy="3106565"/>
          </a:xfrm>
          <a:prstGeom prst="wedgeRectCallout">
            <a:avLst>
              <a:gd name="adj1" fmla="val -58601"/>
              <a:gd name="adj2" fmla="val 58768"/>
            </a:avLst>
          </a:prstGeom>
          <a:solidFill>
            <a:schemeClr val="bg2"/>
          </a:solidFill>
          <a:ln w="38100">
            <a:solidFill>
              <a:schemeClr val="accent1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" defTabSz="457200" fontAlgn="base">
              <a:spcBef>
                <a:spcPct val="0"/>
              </a:spcBef>
              <a:spcAft>
                <a:spcPct val="0"/>
              </a:spcAft>
              <a:buSzPct val="76000"/>
            </a:pPr>
            <a:r>
              <a:rPr lang="en-US" sz="2000" b="1" i="1" dirty="0" smtClean="0">
                <a:solidFill>
                  <a:srgbClr val="000000"/>
                </a:solidFill>
              </a:rPr>
              <a:t>Functions:</a:t>
            </a:r>
          </a:p>
          <a:p>
            <a:pPr marL="297180" indent="-274320" defTabSz="457200" fontAlgn="base">
              <a:spcBef>
                <a:spcPct val="0"/>
              </a:spcBef>
              <a:spcAft>
                <a:spcPct val="0"/>
              </a:spcAft>
              <a:buSzPct val="76000"/>
              <a:buFont typeface="Wingdings 3"/>
              <a:buChar char=""/>
            </a:pPr>
            <a:r>
              <a:rPr lang="en-US" dirty="0" smtClean="0">
                <a:solidFill>
                  <a:srgbClr val="000000"/>
                </a:solidFill>
              </a:rPr>
              <a:t>Review </a:t>
            </a:r>
            <a:r>
              <a:rPr lang="en-US" dirty="0">
                <a:solidFill>
                  <a:srgbClr val="000000"/>
                </a:solidFill>
              </a:rPr>
              <a:t>&amp; update estimates of total funding </a:t>
            </a:r>
            <a:r>
              <a:rPr lang="en-US" dirty="0" smtClean="0">
                <a:solidFill>
                  <a:srgbClr val="000000"/>
                </a:solidFill>
              </a:rPr>
              <a:t>requirement</a:t>
            </a:r>
            <a:endParaRPr lang="en-US" dirty="0">
              <a:solidFill>
                <a:srgbClr val="000000"/>
              </a:solidFill>
            </a:endParaRPr>
          </a:p>
          <a:p>
            <a:pPr marL="297180" indent="-274320" defTabSz="457200" fontAlgn="base">
              <a:spcBef>
                <a:spcPct val="0"/>
              </a:spcBef>
              <a:spcAft>
                <a:spcPct val="0"/>
              </a:spcAft>
              <a:buSzPct val="76000"/>
              <a:buFont typeface="Wingdings 3"/>
              <a:buChar char=""/>
            </a:pPr>
            <a:r>
              <a:rPr lang="en-US" dirty="0">
                <a:solidFill>
                  <a:srgbClr val="000000"/>
                </a:solidFill>
              </a:rPr>
              <a:t>Advise Govt on tariff options and  implications for  subsidy requirement</a:t>
            </a:r>
          </a:p>
          <a:p>
            <a:pPr marL="297180" indent="-274320" defTabSz="457200" fontAlgn="base">
              <a:spcBef>
                <a:spcPct val="0"/>
              </a:spcBef>
              <a:spcAft>
                <a:spcPct val="0"/>
              </a:spcAft>
              <a:buSzPct val="76000"/>
              <a:buFont typeface="Wingdings 3"/>
              <a:buChar char=""/>
            </a:pPr>
            <a:r>
              <a:rPr lang="en-US" dirty="0">
                <a:solidFill>
                  <a:srgbClr val="000000"/>
                </a:solidFill>
              </a:rPr>
              <a:t>Coordinate timely delivery of required subsidy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9" name="Rectangular Callout 18"/>
          <p:cNvSpPr/>
          <p:nvPr/>
        </p:nvSpPr>
        <p:spPr>
          <a:xfrm>
            <a:off x="4322631" y="2543306"/>
            <a:ext cx="2200481" cy="3106565"/>
          </a:xfrm>
          <a:prstGeom prst="wedgeRectCallout">
            <a:avLst>
              <a:gd name="adj1" fmla="val -15499"/>
              <a:gd name="adj2" fmla="val 3981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solidFill>
                  <a:srgbClr val="000000"/>
                </a:solidFill>
              </a:rPr>
              <a:t>Interim Functions:</a:t>
            </a:r>
          </a:p>
          <a:p>
            <a:pPr marL="297180" indent="-274320" defTabSz="457200" fontAlgn="base">
              <a:spcBef>
                <a:spcPct val="0"/>
              </a:spcBef>
              <a:spcAft>
                <a:spcPct val="0"/>
              </a:spcAft>
              <a:buSzPct val="76000"/>
              <a:buFont typeface="Wingdings 3"/>
              <a:buChar char=""/>
            </a:pPr>
            <a:r>
              <a:rPr lang="en-US" dirty="0" smtClean="0">
                <a:solidFill>
                  <a:srgbClr val="000000"/>
                </a:solidFill>
              </a:rPr>
              <a:t>Serve as acting regulator, until regulator formally established</a:t>
            </a:r>
            <a:endParaRPr lang="en-US" dirty="0">
              <a:solidFill>
                <a:srgbClr val="000000"/>
              </a:solidFill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2000" i="1" dirty="0" smtClean="0">
              <a:solidFill>
                <a:srgbClr val="000000"/>
              </a:solidFill>
            </a:endParaRPr>
          </a:p>
          <a:p>
            <a:pPr marL="297180" indent="-274320" defTabSz="457200" fontAlgn="base">
              <a:spcBef>
                <a:spcPct val="0"/>
              </a:spcBef>
              <a:spcAft>
                <a:spcPct val="0"/>
              </a:spcAft>
              <a:buSzPct val="76000"/>
              <a:buFont typeface="Wingdings 3"/>
              <a:buChar char=""/>
            </a:pPr>
            <a:endParaRPr lang="en-US" sz="2000" i="1" dirty="0">
              <a:solidFill>
                <a:srgbClr val="000000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70137" y="1143000"/>
            <a:ext cx="6351313" cy="1269793"/>
          </a:xfrm>
          <a:prstGeom prst="round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anchor="ctr">
            <a:no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ea typeface="MS PGothic" pitchFamily="34" charset="-128"/>
              </a:rPr>
              <a:t>Establish well-resourced </a:t>
            </a:r>
            <a:r>
              <a:rPr lang="en-US" sz="2000" b="1" dirty="0">
                <a:solidFill>
                  <a:srgbClr val="000000"/>
                </a:solidFill>
                <a:ea typeface="MS PGothic" pitchFamily="34" charset="-128"/>
              </a:rPr>
              <a:t>Executive Secretariat reporting to the Office </a:t>
            </a:r>
            <a:r>
              <a:rPr lang="en-US" sz="2000" b="1" dirty="0" smtClean="0">
                <a:solidFill>
                  <a:srgbClr val="000000"/>
                </a:solidFill>
                <a:ea typeface="MS PGothic" pitchFamily="34" charset="-128"/>
              </a:rPr>
              <a:t>of the Vice President or President</a:t>
            </a:r>
            <a:endParaRPr lang="en-US" sz="2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857878" y="1143000"/>
            <a:ext cx="2851708" cy="1269793"/>
          </a:xfrm>
          <a:prstGeom prst="roundRect">
            <a:avLst/>
          </a:prstGeom>
          <a:noFill/>
          <a:ln w="28575">
            <a:solidFill>
              <a:schemeClr val="accent1">
                <a:lumMod val="90000"/>
              </a:schemeClr>
            </a:solidFill>
          </a:ln>
        </p:spPr>
        <p:txBody>
          <a:bodyPr wrap="square" anchor="ctr">
            <a:no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ea typeface="MS PGothic" pitchFamily="34" charset="-128"/>
              </a:rPr>
              <a:t>Establish </a:t>
            </a:r>
            <a:r>
              <a:rPr lang="en-US" sz="2000" b="1" dirty="0">
                <a:solidFill>
                  <a:srgbClr val="000000"/>
                </a:solidFill>
                <a:ea typeface="MS PGothic" pitchFamily="34" charset="-128"/>
              </a:rPr>
              <a:t>Independent Regulator </a:t>
            </a:r>
            <a:r>
              <a:rPr lang="en-US" sz="2000" b="1" dirty="0" smtClean="0">
                <a:solidFill>
                  <a:srgbClr val="000000"/>
                </a:solidFill>
                <a:ea typeface="MS PGothic" pitchFamily="34" charset="-128"/>
              </a:rPr>
              <a:t>for tariff &amp; standard setting</a:t>
            </a:r>
            <a:endParaRPr lang="en-US" sz="2000" b="1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59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686" y="392114"/>
            <a:ext cx="9964464" cy="485775"/>
          </a:xfrm>
        </p:spPr>
        <p:txBody>
          <a:bodyPr/>
          <a:lstStyle/>
          <a:p>
            <a:r>
              <a:rPr lang="en-US" dirty="0" smtClean="0"/>
              <a:t>To accelerate connections efficiently in YESB franchise area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170136" y="1522534"/>
            <a:ext cx="7168138" cy="4087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Short Term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456662" y="1469618"/>
            <a:ext cx="2171702" cy="4087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Medium Term</a:t>
            </a:r>
          </a:p>
        </p:txBody>
      </p:sp>
      <p:sp>
        <p:nvSpPr>
          <p:cNvPr id="53" name="Right Arrow 52"/>
          <p:cNvSpPr/>
          <p:nvPr/>
        </p:nvSpPr>
        <p:spPr>
          <a:xfrm>
            <a:off x="189188" y="2159398"/>
            <a:ext cx="9396995" cy="487490"/>
          </a:xfrm>
          <a:prstGeom prst="rightArrow">
            <a:avLst>
              <a:gd name="adj1" fmla="val 100000"/>
              <a:gd name="adj2" fmla="val 31908"/>
            </a:avLst>
          </a:prstGeom>
          <a:solidFill>
            <a:schemeClr val="bg2">
              <a:lumMod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chemeClr val="tx2"/>
                </a:solidFill>
                <a:latin typeface="Calibri"/>
                <a:cs typeface="Arial" pitchFamily="34" charset="0"/>
              </a:rPr>
              <a:t> Corporatize YESB, using IFC assistance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6319" y="5603195"/>
            <a:ext cx="7145521" cy="106430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Country Case Studies</a:t>
            </a:r>
          </a:p>
        </p:txBody>
      </p:sp>
      <p:sp>
        <p:nvSpPr>
          <p:cNvPr id="59" name="Right Arrow 58"/>
          <p:cNvSpPr/>
          <p:nvPr/>
        </p:nvSpPr>
        <p:spPr>
          <a:xfrm>
            <a:off x="7376517" y="2159398"/>
            <a:ext cx="2306272" cy="487490"/>
          </a:xfrm>
          <a:prstGeom prst="rightArrow">
            <a:avLst>
              <a:gd name="adj1" fmla="val 100000"/>
              <a:gd name="adj2" fmla="val 31908"/>
            </a:avLst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0" y="2786528"/>
            <a:ext cx="9906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Dot"/>
          </a:ln>
          <a:effectLst/>
        </p:spPr>
      </p:cxnSp>
      <p:sp>
        <p:nvSpPr>
          <p:cNvPr id="72" name="Right Arrow 71"/>
          <p:cNvSpPr/>
          <p:nvPr/>
        </p:nvSpPr>
        <p:spPr>
          <a:xfrm>
            <a:off x="189186" y="2934893"/>
            <a:ext cx="5707117" cy="510296"/>
          </a:xfrm>
          <a:prstGeom prst="rightArrow">
            <a:avLst>
              <a:gd name="adj1" fmla="val 100000"/>
              <a:gd name="adj2" fmla="val 31908"/>
            </a:avLst>
          </a:prstGeom>
          <a:solidFill>
            <a:schemeClr val="bg2">
              <a:lumMod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Develop</a:t>
            </a:r>
            <a:r>
              <a:rPr lang="en-US" kern="0" noProof="0" dirty="0" smtClean="0">
                <a:solidFill>
                  <a:schemeClr val="tx2"/>
                </a:solidFill>
                <a:latin typeface="Calibri"/>
                <a:cs typeface="Arial" pitchFamily="34" charset="0"/>
              </a:rPr>
              <a:t> I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nvestment Program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for YESB with IFC assistance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</a:t>
            </a:r>
          </a:p>
        </p:txBody>
      </p:sp>
      <p:sp>
        <p:nvSpPr>
          <p:cNvPr id="73" name="Right Arrow 72"/>
          <p:cNvSpPr/>
          <p:nvPr/>
        </p:nvSpPr>
        <p:spPr>
          <a:xfrm>
            <a:off x="192753" y="3755312"/>
            <a:ext cx="7760399" cy="1658692"/>
          </a:xfrm>
          <a:prstGeom prst="rightArrow">
            <a:avLst>
              <a:gd name="adj1" fmla="val 100000"/>
              <a:gd name="adj2" fmla="val 31908"/>
            </a:avLst>
          </a:prstGeom>
          <a:solidFill>
            <a:schemeClr val="bg2">
              <a:lumMod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tx2"/>
                </a:solidFill>
              </a:rPr>
              <a:t>Enable  YESB to access financing for distribution expansion. Executive Secretariat should:</a:t>
            </a:r>
          </a:p>
          <a:p>
            <a:pPr marL="297180" indent="-274320"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chemeClr val="tx2"/>
                </a:solidFill>
              </a:rPr>
              <a:t>Calculate appropriate </a:t>
            </a:r>
            <a:r>
              <a:rPr lang="en-US" sz="1600" dirty="0">
                <a:solidFill>
                  <a:schemeClr val="tx2"/>
                </a:solidFill>
              </a:rPr>
              <a:t>cost of service for YESB, including </a:t>
            </a:r>
            <a:r>
              <a:rPr lang="en-US" sz="1600" dirty="0" smtClean="0">
                <a:solidFill>
                  <a:schemeClr val="tx2"/>
                </a:solidFill>
              </a:rPr>
              <a:t>cost </a:t>
            </a:r>
            <a:r>
              <a:rPr lang="en-US" sz="1600" dirty="0">
                <a:solidFill>
                  <a:schemeClr val="tx2"/>
                </a:solidFill>
              </a:rPr>
              <a:t>of power </a:t>
            </a:r>
            <a:r>
              <a:rPr lang="en-US" sz="1600" dirty="0" smtClean="0">
                <a:solidFill>
                  <a:schemeClr val="tx2"/>
                </a:solidFill>
              </a:rPr>
              <a:t>purchases, </a:t>
            </a:r>
            <a:r>
              <a:rPr lang="en-US" sz="1600" dirty="0">
                <a:solidFill>
                  <a:schemeClr val="tx2"/>
                </a:solidFill>
              </a:rPr>
              <a:t>and </a:t>
            </a:r>
            <a:r>
              <a:rPr lang="en-US" sz="1600" dirty="0" smtClean="0">
                <a:solidFill>
                  <a:schemeClr val="tx2"/>
                </a:solidFill>
              </a:rPr>
              <a:t>return </a:t>
            </a:r>
            <a:r>
              <a:rPr lang="en-US" sz="1600" dirty="0">
                <a:solidFill>
                  <a:schemeClr val="tx2"/>
                </a:solidFill>
              </a:rPr>
              <a:t>on and of distribution </a:t>
            </a:r>
            <a:r>
              <a:rPr lang="en-US" sz="1600" dirty="0" smtClean="0">
                <a:solidFill>
                  <a:schemeClr val="tx2"/>
                </a:solidFill>
              </a:rPr>
              <a:t>capital</a:t>
            </a:r>
          </a:p>
          <a:p>
            <a:pPr marL="297180" indent="-274320"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chemeClr val="tx2"/>
                </a:solidFill>
              </a:rPr>
              <a:t>Determine </a:t>
            </a:r>
            <a:r>
              <a:rPr lang="en-US" sz="1600" dirty="0">
                <a:solidFill>
                  <a:schemeClr val="tx2"/>
                </a:solidFill>
              </a:rPr>
              <a:t>how much of that cost will be recovered through </a:t>
            </a:r>
            <a:r>
              <a:rPr lang="en-US" sz="1600" dirty="0" smtClean="0">
                <a:solidFill>
                  <a:schemeClr val="tx2"/>
                </a:solidFill>
              </a:rPr>
              <a:t>tariffs</a:t>
            </a:r>
          </a:p>
          <a:p>
            <a:pPr marL="297180" indent="-274320">
              <a:buSzPct val="76000"/>
              <a:buFont typeface="Wingdings 3"/>
              <a:buChar char=""/>
            </a:pPr>
            <a:r>
              <a:rPr lang="en-US" sz="1600" dirty="0" smtClean="0">
                <a:solidFill>
                  <a:schemeClr val="tx2"/>
                </a:solidFill>
              </a:rPr>
              <a:t>Provide balance </a:t>
            </a:r>
            <a:r>
              <a:rPr lang="en-US" sz="1600" dirty="0">
                <a:solidFill>
                  <a:schemeClr val="tx2"/>
                </a:solidFill>
              </a:rPr>
              <a:t>through </a:t>
            </a:r>
            <a:r>
              <a:rPr lang="en-US" sz="1600" dirty="0" smtClean="0">
                <a:solidFill>
                  <a:schemeClr val="tx2"/>
                </a:solidFill>
              </a:rPr>
              <a:t>annual subsidy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74" name="Text Box 11"/>
          <p:cNvSpPr txBox="1">
            <a:spLocks noChangeArrowheads="1"/>
          </p:cNvSpPr>
          <p:nvPr/>
        </p:nvSpPr>
        <p:spPr bwMode="auto">
          <a:xfrm>
            <a:off x="170136" y="1006063"/>
            <a:ext cx="10554268" cy="4638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lIns="18000" tIns="46800" rIns="180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NZ" sz="2000" dirty="0" smtClean="0">
                <a:latin typeface="+mj-lt"/>
              </a:rPr>
              <a:t>YESB needs to connect </a:t>
            </a:r>
            <a:r>
              <a:rPr lang="en-NZ" sz="2400" b="1" dirty="0" smtClean="0">
                <a:solidFill>
                  <a:schemeClr val="accent5"/>
                </a:solidFill>
                <a:latin typeface="+mj-lt"/>
              </a:rPr>
              <a:t>207,000</a:t>
            </a:r>
            <a:r>
              <a:rPr lang="en-NZ" sz="2000" dirty="0" smtClean="0">
                <a:latin typeface="+mj-lt"/>
              </a:rPr>
              <a:t> new customers. To do this we recommend…</a:t>
            </a:r>
            <a:endParaRPr lang="en-GB" sz="2000" dirty="0">
              <a:latin typeface="+mj-lt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7376517" y="3755312"/>
            <a:ext cx="2422575" cy="1658691"/>
          </a:xfrm>
          <a:prstGeom prst="rightArrow">
            <a:avLst>
              <a:gd name="adj1" fmla="val 100000"/>
              <a:gd name="adj2" fmla="val 31908"/>
            </a:avLst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kern="0" dirty="0">
                <a:solidFill>
                  <a:schemeClr val="tx2"/>
                </a:solidFill>
                <a:latin typeface="Calibri"/>
                <a:cs typeface="Arial" pitchFamily="34" charset="0"/>
              </a:rPr>
              <a:t>N</a:t>
            </a:r>
            <a:r>
              <a:rPr kumimoji="0" lang="en-US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ewly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established </a:t>
            </a:r>
            <a:r>
              <a:rPr lang="en-US" kern="0" dirty="0" err="1">
                <a:solidFill>
                  <a:schemeClr val="tx2"/>
                </a:solidFill>
                <a:latin typeface="Calibri"/>
                <a:cs typeface="Arial" pitchFamily="34" charset="0"/>
              </a:rPr>
              <a:t>R</a:t>
            </a:r>
            <a:r>
              <a:rPr kumimoji="0" lang="en-US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egulat</a:t>
            </a:r>
            <a:r>
              <a:rPr lang="en-US" kern="0" dirty="0" smtClean="0">
                <a:solidFill>
                  <a:schemeClr val="tx2"/>
                </a:solidFill>
                <a:latin typeface="Calibri"/>
                <a:cs typeface="Arial" pitchFamily="34" charset="0"/>
              </a:rPr>
              <a:t>or (ER) should take over these functions from  Secretariat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0" y="3603942"/>
            <a:ext cx="9906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Dot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448786" y="5926553"/>
            <a:ext cx="2660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2"/>
                </a:solidFill>
              </a:rPr>
              <a:t>PUSO</a:t>
            </a:r>
            <a:r>
              <a:rPr lang="en-US" sz="1600" dirty="0" smtClean="0">
                <a:solidFill>
                  <a:schemeClr val="tx2"/>
                </a:solidFill>
              </a:rPr>
              <a:t> Subsidy to National Electricity Company (PLN)	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23263" y="5926170"/>
            <a:ext cx="2315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State Govt. subsidies to </a:t>
            </a:r>
            <a:r>
              <a:rPr lang="en-US" sz="1600" dirty="0" err="1" smtClean="0">
                <a:solidFill>
                  <a:schemeClr val="tx2"/>
                </a:solidFill>
              </a:rPr>
              <a:t>DISCOs</a:t>
            </a:r>
            <a:r>
              <a:rPr lang="en-US" sz="1600" dirty="0" smtClean="0">
                <a:solidFill>
                  <a:schemeClr val="tx2"/>
                </a:solidFill>
              </a:rPr>
              <a:t>			</a:t>
            </a:r>
            <a:endParaRPr lang="en-US" sz="1600" dirty="0">
              <a:solidFill>
                <a:schemeClr val="tx2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96319" y="5913506"/>
            <a:ext cx="7141955" cy="2375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www.insidefacebook.com/wp-content/uploads/2008/12/indonesia-fl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37" y="5969125"/>
            <a:ext cx="878774" cy="588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862" y="5960721"/>
            <a:ext cx="878774" cy="585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Straight Connector 64"/>
          <p:cNvCxnSpPr/>
          <p:nvPr/>
        </p:nvCxnSpPr>
        <p:spPr bwMode="auto">
          <a:xfrm flipV="1">
            <a:off x="7353715" y="1522534"/>
            <a:ext cx="22802" cy="5144967"/>
          </a:xfrm>
          <a:prstGeom prst="line">
            <a:avLst/>
          </a:prstGeom>
          <a:noFill/>
          <a:ln w="19050" cap="flat" cmpd="sng" algn="ctr">
            <a:solidFill>
              <a:schemeClr val="tx2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Line 19"/>
          <p:cNvSpPr>
            <a:spLocks noChangeShapeType="1"/>
          </p:cNvSpPr>
          <p:nvPr/>
        </p:nvSpPr>
        <p:spPr bwMode="auto">
          <a:xfrm flipH="1">
            <a:off x="196319" y="1944420"/>
            <a:ext cx="9389864" cy="0"/>
          </a:xfrm>
          <a:prstGeom prst="line">
            <a:avLst/>
          </a:prstGeom>
          <a:noFill/>
          <a:ln w="57150">
            <a:solidFill>
              <a:srgbClr val="7990BD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46800" rIns="18000" bIns="46800" anchor="ctr"/>
          <a:lstStyle/>
          <a:p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9991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/>
          <p:cNvCxnSpPr/>
          <p:nvPr/>
        </p:nvCxnSpPr>
        <p:spPr>
          <a:xfrm flipV="1">
            <a:off x="6356350" y="2895600"/>
            <a:ext cx="0" cy="1101048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46" name="Rounded Rectangle 45"/>
          <p:cNvSpPr/>
          <p:nvPr/>
        </p:nvSpPr>
        <p:spPr>
          <a:xfrm>
            <a:off x="3703262" y="3447097"/>
            <a:ext cx="2862199" cy="1484768"/>
          </a:xfrm>
          <a:prstGeom prst="roundRect">
            <a:avLst/>
          </a:prstGeom>
          <a:solidFill>
            <a:srgbClr val="7990BD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>
              <a:solidFill>
                <a:prstClr val="white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prstClr val="white"/>
                </a:solidFill>
                <a:latin typeface="Calibri"/>
              </a:rPr>
              <a:t>Sub-franchise operator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n-US" sz="1600" b="1" kern="0" dirty="0" smtClean="0">
                <a:solidFill>
                  <a:prstClr val="white"/>
                </a:solidFill>
                <a:latin typeface="Calibri"/>
              </a:rPr>
              <a:t>Private enterprise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n-US" sz="1600" b="1" kern="0" dirty="0" smtClean="0">
                <a:solidFill>
                  <a:prstClr val="white"/>
                </a:solidFill>
                <a:latin typeface="Calibri"/>
              </a:rPr>
              <a:t>Govt enterprise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n-US" sz="1600" b="1" kern="0" dirty="0" smtClean="0">
                <a:solidFill>
                  <a:prstClr val="white"/>
                </a:solidFill>
                <a:latin typeface="Calibri"/>
              </a:rPr>
              <a:t>PPP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n-US" sz="1600" b="1" kern="0" dirty="0" smtClean="0">
                <a:solidFill>
                  <a:prstClr val="white"/>
                </a:solidFill>
                <a:latin typeface="Calibri"/>
              </a:rPr>
              <a:t>Community enterprise</a:t>
            </a:r>
            <a:endParaRPr lang="en-US" sz="1600" b="1" kern="0" dirty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kern="0" dirty="0" smtClean="0">
              <a:solidFill>
                <a:prstClr val="white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411949" y="1146413"/>
            <a:ext cx="3712110" cy="1667909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</a:ln>
          <a:effectLst/>
        </p:spPr>
        <p:txBody>
          <a:bodyPr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</a:rPr>
              <a:t>Electrification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</a:rPr>
              <a:t> roll out program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-4298" y="191683"/>
            <a:ext cx="9964464" cy="485775"/>
          </a:xfrm>
        </p:spPr>
        <p:txBody>
          <a:bodyPr/>
          <a:lstStyle/>
          <a:p>
            <a:r>
              <a:rPr lang="en-US" sz="2400" dirty="0"/>
              <a:t>ESE to follow same path as </a:t>
            </a:r>
            <a:r>
              <a:rPr lang="en-US" sz="2200" dirty="0"/>
              <a:t>YESB…In addition, </a:t>
            </a:r>
            <a:r>
              <a:rPr lang="en-US" sz="2200" dirty="0" smtClean="0"/>
              <a:t>there </a:t>
            </a:r>
            <a:r>
              <a:rPr lang="en-US" sz="2200" dirty="0"/>
              <a:t>are opportunities for private sector </a:t>
            </a:r>
            <a:r>
              <a:rPr lang="en-US" sz="2200" dirty="0" smtClean="0"/>
              <a:t>involvement in NEP implementation </a:t>
            </a:r>
            <a:r>
              <a:rPr lang="en-US" sz="2200" dirty="0"/>
              <a:t>through sub-franchising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2146300" y="6492906"/>
            <a:ext cx="2311400" cy="365125"/>
          </a:xfrm>
        </p:spPr>
        <p:txBody>
          <a:bodyPr/>
          <a:lstStyle/>
          <a:p>
            <a:fld id="{5E74316C-E23F-428A-8567-06E5DA18F3DA}" type="slidenum">
              <a:rPr lang="en-NZ" smtClean="0">
                <a:solidFill>
                  <a:schemeClr val="tx2">
                    <a:lumMod val="75000"/>
                  </a:schemeClr>
                </a:solidFill>
              </a:rPr>
              <a:pPr/>
              <a:t>8</a:t>
            </a:fld>
            <a:endParaRPr lang="en-NZ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6538935" y="4305390"/>
            <a:ext cx="203210" cy="73612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25" name="Rounded Rectangle 24"/>
          <p:cNvSpPr/>
          <p:nvPr/>
        </p:nvSpPr>
        <p:spPr>
          <a:xfrm>
            <a:off x="5786663" y="2115404"/>
            <a:ext cx="1337388" cy="72621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chemeClr val="accent3">
                <a:lumMod val="75000"/>
              </a:schemeClr>
            </a:solidFill>
            <a:prstDash val="sysDot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 smtClean="0">
                <a:solidFill>
                  <a:schemeClr val="tx1"/>
                </a:solidFill>
                <a:latin typeface="Calibri"/>
              </a:rPr>
              <a:t>Project A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692010" y="4283744"/>
            <a:ext cx="1678806" cy="785309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prstClr val="white"/>
                </a:solidFill>
                <a:latin typeface="Calibri"/>
              </a:rPr>
              <a:t>Wheeling payments to ESE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77872" y="2971841"/>
            <a:ext cx="1695767" cy="639255"/>
          </a:xfrm>
          <a:prstGeom prst="roundRect">
            <a:avLst/>
          </a:prstGeom>
          <a:solidFill>
            <a:srgbClr val="F79646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uLnTx/>
                <a:uFillTx/>
                <a:latin typeface="Calibri"/>
              </a:rPr>
              <a:t>Banking Sector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387776" y="4379002"/>
            <a:ext cx="315486" cy="209740"/>
          </a:xfrm>
          <a:prstGeom prst="straightConnector1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39" name="Rounded Rectangle 38"/>
          <p:cNvSpPr/>
          <p:nvPr/>
        </p:nvSpPr>
        <p:spPr>
          <a:xfrm>
            <a:off x="6742144" y="4223228"/>
            <a:ext cx="1335070" cy="731111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Subsidy</a:t>
            </a:r>
          </a:p>
        </p:txBody>
      </p:sp>
      <p:cxnSp>
        <p:nvCxnSpPr>
          <p:cNvPr id="43" name="Straight Arrow Connector 42"/>
          <p:cNvCxnSpPr>
            <a:stCxn id="16" idx="1"/>
          </p:cNvCxnSpPr>
          <p:nvPr/>
        </p:nvCxnSpPr>
        <p:spPr>
          <a:xfrm flipH="1">
            <a:off x="6562991" y="3697667"/>
            <a:ext cx="197070" cy="112328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58" name="Rectangle 57"/>
          <p:cNvSpPr/>
          <p:nvPr/>
        </p:nvSpPr>
        <p:spPr>
          <a:xfrm>
            <a:off x="6934200" y="5257800"/>
            <a:ext cx="2698862" cy="121920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noAutofit/>
          </a:bodyPr>
          <a:lstStyle/>
          <a:p>
            <a:pPr marL="22860" lvl="0">
              <a:buSzPct val="76000"/>
            </a:pPr>
            <a:endParaRPr lang="en-US" sz="1600" dirty="0" smtClean="0"/>
          </a:p>
          <a:p>
            <a:pPr marL="22860" lvl="0">
              <a:buSzPct val="76000"/>
            </a:pPr>
            <a:r>
              <a:rPr lang="en-US" sz="1600" dirty="0" smtClean="0"/>
              <a:t>Create </a:t>
            </a:r>
            <a:r>
              <a:rPr lang="en-US" sz="1600" dirty="0"/>
              <a:t>a mechanism for delivering subsidies </a:t>
            </a:r>
            <a:r>
              <a:rPr lang="en-US" sz="1600" dirty="0" smtClean="0"/>
              <a:t>to operators </a:t>
            </a:r>
            <a:r>
              <a:rPr lang="en-US" sz="1600" dirty="0"/>
              <a:t>where </a:t>
            </a:r>
            <a:r>
              <a:rPr lang="en-US" sz="1600" dirty="0" smtClean="0"/>
              <a:t>required</a:t>
            </a:r>
          </a:p>
        </p:txBody>
      </p:sp>
      <p:sp>
        <p:nvSpPr>
          <p:cNvPr id="60" name="Rectangle 59"/>
          <p:cNvSpPr/>
          <p:nvPr/>
        </p:nvSpPr>
        <p:spPr>
          <a:xfrm>
            <a:off x="287843" y="5156166"/>
            <a:ext cx="2343010" cy="1016075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noAutofit/>
          </a:bodyPr>
          <a:lstStyle/>
          <a:p>
            <a:pPr marL="22860" lvl="0">
              <a:buSzPct val="76000"/>
            </a:pPr>
            <a:r>
              <a:rPr lang="en-US" sz="1600" dirty="0" smtClean="0"/>
              <a:t>Ensure ESE </a:t>
            </a:r>
            <a:r>
              <a:rPr lang="en-US" sz="1600" dirty="0"/>
              <a:t>receives wheeling payments for its MV </a:t>
            </a:r>
            <a:r>
              <a:rPr lang="en-US" sz="1600" dirty="0" smtClean="0"/>
              <a:t>investments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6751125" y="3335719"/>
            <a:ext cx="1320249" cy="72389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Customer Payments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5154005" y="4931865"/>
            <a:ext cx="0" cy="499932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89" name="Rectangle 88"/>
          <p:cNvSpPr/>
          <p:nvPr/>
        </p:nvSpPr>
        <p:spPr>
          <a:xfrm>
            <a:off x="3797300" y="5181600"/>
            <a:ext cx="2785998" cy="1208268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noAutofit/>
          </a:bodyPr>
          <a:lstStyle/>
          <a:p>
            <a:pPr marL="308610" indent="-285750">
              <a:buSzPct val="76000"/>
              <a:buFontTx/>
              <a:buChar char="-"/>
            </a:pPr>
            <a:r>
              <a:rPr lang="en-US" sz="1600" dirty="0" smtClean="0"/>
              <a:t>Clear </a:t>
            </a:r>
            <a:r>
              <a:rPr lang="en-US" sz="1600" dirty="0"/>
              <a:t>delineation of service areas and </a:t>
            </a:r>
            <a:r>
              <a:rPr lang="en-US" sz="1600" dirty="0" smtClean="0"/>
              <a:t>responsibilities</a:t>
            </a:r>
          </a:p>
          <a:p>
            <a:pPr marL="308610" indent="-285750">
              <a:buSzPct val="76000"/>
              <a:buFontTx/>
              <a:buChar char="-"/>
            </a:pPr>
            <a:r>
              <a:rPr lang="en-US" sz="1600" dirty="0" smtClean="0"/>
              <a:t>Competitively procured</a:t>
            </a:r>
          </a:p>
        </p:txBody>
      </p:sp>
      <p:sp>
        <p:nvSpPr>
          <p:cNvPr id="31" name="Hexagon 30"/>
          <p:cNvSpPr/>
          <p:nvPr/>
        </p:nvSpPr>
        <p:spPr>
          <a:xfrm>
            <a:off x="4292609" y="6172200"/>
            <a:ext cx="746775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ESE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495303" y="5955778"/>
            <a:ext cx="984289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MOEP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5200653" y="6172200"/>
            <a:ext cx="984289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MOEP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8750322" y="6260578"/>
            <a:ext cx="744827" cy="445022"/>
          </a:xfrm>
          <a:prstGeom prst="hexagon">
            <a:avLst/>
          </a:prstGeom>
          <a:solidFill>
            <a:srgbClr val="748F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8" name="Hexagon 47"/>
          <p:cNvSpPr/>
          <p:nvPr/>
        </p:nvSpPr>
        <p:spPr>
          <a:xfrm>
            <a:off x="1733572" y="5943600"/>
            <a:ext cx="765101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ESE</a:t>
            </a:r>
            <a:endParaRPr lang="en-US" sz="1600" dirty="0">
              <a:solidFill>
                <a:schemeClr val="tx2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2311406" y="3429000"/>
            <a:ext cx="1441898" cy="451361"/>
          </a:xfrm>
          <a:prstGeom prst="straightConnector1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61" name="Rectangle 60"/>
          <p:cNvSpPr/>
          <p:nvPr/>
        </p:nvSpPr>
        <p:spPr>
          <a:xfrm>
            <a:off x="7429500" y="2438441"/>
            <a:ext cx="2063750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marL="22860" lvl="0">
              <a:buSzPct val="76000"/>
            </a:pPr>
            <a:endParaRPr lang="en-US" sz="1600" dirty="0" smtClean="0"/>
          </a:p>
          <a:p>
            <a:pPr marL="22860" lvl="0" algn="ctr">
              <a:buSzPct val="76000"/>
            </a:pPr>
            <a:r>
              <a:rPr lang="en-US" sz="1600" dirty="0" smtClean="0"/>
              <a:t>Set tariffs</a:t>
            </a:r>
          </a:p>
          <a:p>
            <a:pPr marL="22860" lvl="0">
              <a:buSzPct val="76000"/>
            </a:pPr>
            <a:endParaRPr lang="en-US" sz="1600" dirty="0"/>
          </a:p>
        </p:txBody>
      </p:sp>
      <p:sp>
        <p:nvSpPr>
          <p:cNvPr id="62" name="Hexagon 61"/>
          <p:cNvSpPr/>
          <p:nvPr/>
        </p:nvSpPr>
        <p:spPr>
          <a:xfrm>
            <a:off x="7520202" y="2209800"/>
            <a:ext cx="928523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MOEP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3" name="Hexagon 62"/>
          <p:cNvSpPr/>
          <p:nvPr/>
        </p:nvSpPr>
        <p:spPr>
          <a:xfrm>
            <a:off x="8500378" y="2210706"/>
            <a:ext cx="955767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2"/>
                </a:solidFill>
              </a:rPr>
              <a:t>ES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4" name="Hexagon 63"/>
          <p:cNvSpPr/>
          <p:nvPr/>
        </p:nvSpPr>
        <p:spPr>
          <a:xfrm>
            <a:off x="8127985" y="3017368"/>
            <a:ext cx="744827" cy="445022"/>
          </a:xfrm>
          <a:prstGeom prst="hexagon">
            <a:avLst/>
          </a:prstGeom>
          <a:solidFill>
            <a:srgbClr val="748F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47650" y="1752615"/>
            <a:ext cx="2806700" cy="830997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marL="22860" lvl="0">
              <a:buSzPct val="76000"/>
            </a:pPr>
            <a:r>
              <a:rPr lang="en-US" sz="1600" dirty="0"/>
              <a:t>Create a mechanism to enable </a:t>
            </a:r>
            <a:r>
              <a:rPr lang="en-US" sz="1600" dirty="0" smtClean="0"/>
              <a:t>sub-franchises operators to </a:t>
            </a:r>
            <a:r>
              <a:rPr lang="en-US" sz="1600" dirty="0"/>
              <a:t>access appropriate financing</a:t>
            </a:r>
          </a:p>
        </p:txBody>
      </p:sp>
      <p:sp>
        <p:nvSpPr>
          <p:cNvPr id="66" name="Hexagon 65"/>
          <p:cNvSpPr/>
          <p:nvPr/>
        </p:nvSpPr>
        <p:spPr>
          <a:xfrm>
            <a:off x="2311400" y="2590800"/>
            <a:ext cx="711416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2"/>
                </a:solidFill>
              </a:rPr>
              <a:t>DPs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>
            <a:off x="7541651" y="1195171"/>
            <a:ext cx="517127" cy="2958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>
            <a:off x="7563932" y="1590894"/>
            <a:ext cx="494842" cy="290529"/>
          </a:xfrm>
          <a:prstGeom prst="hexagon">
            <a:avLst/>
          </a:prstGeom>
          <a:solidFill>
            <a:srgbClr val="748F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997545" y="1182837"/>
            <a:ext cx="32649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" lvl="0">
              <a:buSzPct val="76000"/>
            </a:pPr>
            <a:r>
              <a:rPr lang="en-US" sz="1400" dirty="0" smtClean="0"/>
              <a:t>Short term</a:t>
            </a:r>
            <a:endParaRPr lang="en-US" sz="1400" dirty="0"/>
          </a:p>
        </p:txBody>
      </p:sp>
      <p:sp>
        <p:nvSpPr>
          <p:cNvPr id="70" name="Rectangle 69"/>
          <p:cNvSpPr/>
          <p:nvPr/>
        </p:nvSpPr>
        <p:spPr>
          <a:xfrm>
            <a:off x="7990536" y="1569006"/>
            <a:ext cx="32649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" lvl="0">
              <a:buSzPct val="76000"/>
            </a:pPr>
            <a:r>
              <a:rPr lang="en-US" sz="1400" dirty="0" smtClean="0"/>
              <a:t>Medium term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714751" y="3124200"/>
            <a:ext cx="2723485" cy="369332"/>
          </a:xfrm>
          <a:prstGeom prst="accentBorderCallout1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ea typeface="MS PGothic" pitchFamily="34" charset="-128"/>
              </a:rPr>
              <a:t>Implements connections</a:t>
            </a:r>
            <a:endParaRPr lang="en-US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7264401" y="5029200"/>
            <a:ext cx="928523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2"/>
                </a:solidFill>
              </a:rPr>
              <a:t>MOEP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5" name="Hexagon 44"/>
          <p:cNvSpPr/>
          <p:nvPr/>
        </p:nvSpPr>
        <p:spPr>
          <a:xfrm>
            <a:off x="8337553" y="5029200"/>
            <a:ext cx="955767" cy="445022"/>
          </a:xfrm>
          <a:prstGeom prst="hexagon">
            <a:avLst/>
          </a:prstGeom>
          <a:solidFill>
            <a:srgbClr val="DAD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2"/>
                </a:solidFill>
              </a:rPr>
              <a:t>ES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6812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d6575626adc5c40a4e293d0f6f5cb829f32320"/>
</p:tagLst>
</file>

<file path=ppt/theme/theme1.xml><?xml version="1.0" encoding="utf-8"?>
<a:theme xmlns:a="http://schemas.openxmlformats.org/drawingml/2006/main" name="Castalia US PowerPoint Template">
  <a:themeElements>
    <a:clrScheme name="Castalia">
      <a:dk1>
        <a:srgbClr val="003492"/>
      </a:dk1>
      <a:lt1>
        <a:srgbClr val="FFFFFF"/>
      </a:lt1>
      <a:dk2>
        <a:srgbClr val="000000"/>
      </a:dk2>
      <a:lt2>
        <a:srgbClr val="EAF2FA"/>
      </a:lt2>
      <a:accent1>
        <a:srgbClr val="B8CCE4"/>
      </a:accent1>
      <a:accent2>
        <a:srgbClr val="396F75"/>
      </a:accent2>
      <a:accent3>
        <a:srgbClr val="91AA9D"/>
      </a:accent3>
      <a:accent4>
        <a:srgbClr val="FFC000"/>
      </a:accent4>
      <a:accent5>
        <a:srgbClr val="FF6600"/>
      </a:accent5>
      <a:accent6>
        <a:srgbClr val="FF0000"/>
      </a:accent6>
      <a:hlink>
        <a:srgbClr val="002060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Castalia US PowerPoint Template</Template>
  <TotalTime>3359</TotalTime>
  <Words>1576</Words>
  <Application>Microsoft Office PowerPoint</Application>
  <PresentationFormat>A4 Paper (210x297 mm)</PresentationFormat>
  <Paragraphs>344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Castalia US PowerPoint Template</vt:lpstr>
      <vt:lpstr>PowerPoint Presentation</vt:lpstr>
      <vt:lpstr>PRESENTATION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Castalia Strategic Advisors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Riddhima Gandhi</dc:creator>
  <cp:lastModifiedBy>Xiaoping Wang</cp:lastModifiedBy>
  <cp:revision>133</cp:revision>
  <dcterms:created xsi:type="dcterms:W3CDTF">2014-06-06T18:37:01Z</dcterms:created>
  <dcterms:modified xsi:type="dcterms:W3CDTF">2014-09-14T15:34:22Z</dcterms:modified>
</cp:coreProperties>
</file>